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307" r:id="rId9"/>
    <p:sldId id="269" r:id="rId10"/>
    <p:sldId id="309" r:id="rId11"/>
    <p:sldId id="310" r:id="rId12"/>
    <p:sldId id="270" r:id="rId13"/>
    <p:sldId id="314" r:id="rId14"/>
    <p:sldId id="318" r:id="rId15"/>
    <p:sldId id="319" r:id="rId16"/>
    <p:sldId id="320" r:id="rId17"/>
    <p:sldId id="315" r:id="rId18"/>
    <p:sldId id="321" r:id="rId19"/>
    <p:sldId id="322" r:id="rId20"/>
    <p:sldId id="276" r:id="rId21"/>
    <p:sldId id="316" r:id="rId22"/>
    <p:sldId id="280" r:id="rId23"/>
    <p:sldId id="308" r:id="rId24"/>
    <p:sldId id="282" r:id="rId25"/>
    <p:sldId id="275" r:id="rId26"/>
    <p:sldId id="285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itchFamily="2" charset="77"/>
      <p:regular r:id="rId33"/>
      <p:bold r:id="rId34"/>
      <p:italic r:id="rId35"/>
      <p:boldItalic r:id="rId36"/>
    </p:embeddedFont>
    <p:embeddedFont>
      <p:font typeface="DM Serif Display" pitchFamily="2" charset="0"/>
      <p:regular r:id="rId37"/>
      <p:italic r:id="rId38"/>
    </p:embeddedFont>
    <p:embeddedFont>
      <p:font typeface="Fira Sans Extra Condensed Medium" panose="020B06030500000200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Light" panose="020B03060305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8C3A2-F7DA-F044-A650-3165610ED35D}" v="19" dt="2022-06-17T14:48:26.789"/>
  </p1510:revLst>
</p1510:revInfo>
</file>

<file path=ppt/tableStyles.xml><?xml version="1.0" encoding="utf-8"?>
<a:tblStyleLst xmlns:a="http://schemas.openxmlformats.org/drawingml/2006/main" def="{B8965877-A008-4594-AC24-E02014C6CB21}">
  <a:tblStyle styleId="{B8965877-A008-4594-AC24-E02014C6CB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4789"/>
  </p:normalViewPr>
  <p:slideViewPr>
    <p:cSldViewPr snapToGrid="0" snapToObjects="1">
      <p:cViewPr varScale="1">
        <p:scale>
          <a:sx n="167" d="100"/>
          <a:sy n="167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Pinto (1200626)" userId="9bfec7c5-b1fe-4c82-abbe-2809be133c97" providerId="ADAL" clId="{7E88C3A2-F7DA-F044-A650-3165610ED35D}"/>
    <pc:docChg chg="undo custSel modSld">
      <pc:chgData name="Tiago Pinto (1200626)" userId="9bfec7c5-b1fe-4c82-abbe-2809be133c97" providerId="ADAL" clId="{7E88C3A2-F7DA-F044-A650-3165610ED35D}" dt="2022-06-17T14:48:44.029" v="809" actId="1076"/>
      <pc:docMkLst>
        <pc:docMk/>
      </pc:docMkLst>
      <pc:sldChg chg="addSp modSp">
        <pc:chgData name="Tiago Pinto (1200626)" userId="9bfec7c5-b1fe-4c82-abbe-2809be133c97" providerId="ADAL" clId="{7E88C3A2-F7DA-F044-A650-3165610ED35D}" dt="2022-06-17T14:29:47.566" v="673" actId="167"/>
        <pc:sldMkLst>
          <pc:docMk/>
          <pc:sldMk cId="0" sldId="256"/>
        </pc:sldMkLst>
        <pc:spChg chg="add mod">
          <ac:chgData name="Tiago Pinto (1200626)" userId="9bfec7c5-b1fe-4c82-abbe-2809be133c97" providerId="ADAL" clId="{7E88C3A2-F7DA-F044-A650-3165610ED35D}" dt="2022-06-17T14:29:47.566" v="673" actId="167"/>
          <ac:spMkLst>
            <pc:docMk/>
            <pc:sldMk cId="0" sldId="256"/>
            <ac:spMk id="6" creationId="{18722B0C-CBB8-2FAF-CE29-22B2800DBE97}"/>
          </ac:spMkLst>
        </pc:spChg>
      </pc:sldChg>
      <pc:sldChg chg="modSp mod">
        <pc:chgData name="Tiago Pinto (1200626)" userId="9bfec7c5-b1fe-4c82-abbe-2809be133c97" providerId="ADAL" clId="{7E88C3A2-F7DA-F044-A650-3165610ED35D}" dt="2022-06-17T14:30:41.122" v="675" actId="207"/>
        <pc:sldMkLst>
          <pc:docMk/>
          <pc:sldMk cId="0" sldId="261"/>
        </pc:sldMkLst>
        <pc:spChg chg="mod">
          <ac:chgData name="Tiago Pinto (1200626)" userId="9bfec7c5-b1fe-4c82-abbe-2809be133c97" providerId="ADAL" clId="{7E88C3A2-F7DA-F044-A650-3165610ED35D}" dt="2022-06-17T14:30:41.122" v="675" actId="207"/>
          <ac:spMkLst>
            <pc:docMk/>
            <pc:sldMk cId="0" sldId="261"/>
            <ac:spMk id="201" creationId="{00000000-0000-0000-0000-000000000000}"/>
          </ac:spMkLst>
        </pc:spChg>
      </pc:sldChg>
      <pc:sldChg chg="modSp mod">
        <pc:chgData name="Tiago Pinto (1200626)" userId="9bfec7c5-b1fe-4c82-abbe-2809be133c97" providerId="ADAL" clId="{7E88C3A2-F7DA-F044-A650-3165610ED35D}" dt="2022-06-17T14:07:49.724" v="325" actId="20577"/>
        <pc:sldMkLst>
          <pc:docMk/>
          <pc:sldMk cId="0" sldId="269"/>
        </pc:sldMkLst>
        <pc:spChg chg="mod">
          <ac:chgData name="Tiago Pinto (1200626)" userId="9bfec7c5-b1fe-4c82-abbe-2809be133c97" providerId="ADAL" clId="{7E88C3A2-F7DA-F044-A650-3165610ED35D}" dt="2022-06-17T14:07:49.724" v="325" actId="20577"/>
          <ac:spMkLst>
            <pc:docMk/>
            <pc:sldMk cId="0" sldId="269"/>
            <ac:spMk id="356" creationId="{00000000-0000-0000-0000-000000000000}"/>
          </ac:spMkLst>
        </pc:spChg>
      </pc:sldChg>
      <pc:sldChg chg="addSp delSp modSp mod setBg">
        <pc:chgData name="Tiago Pinto (1200626)" userId="9bfec7c5-b1fe-4c82-abbe-2809be133c97" providerId="ADAL" clId="{7E88C3A2-F7DA-F044-A650-3165610ED35D}" dt="2022-06-17T14:48:44.029" v="809" actId="1076"/>
        <pc:sldMkLst>
          <pc:docMk/>
          <pc:sldMk cId="0" sldId="285"/>
        </pc:sldMkLst>
        <pc:spChg chg="add del mod">
          <ac:chgData name="Tiago Pinto (1200626)" userId="9bfec7c5-b1fe-4c82-abbe-2809be133c97" providerId="ADAL" clId="{7E88C3A2-F7DA-F044-A650-3165610ED35D}" dt="2022-06-17T14:33:21.708" v="705"/>
          <ac:spMkLst>
            <pc:docMk/>
            <pc:sldMk cId="0" sldId="285"/>
            <ac:spMk id="2" creationId="{13582D96-9DF2-E7EF-6CB7-D92A90ECE83E}"/>
          </ac:spMkLst>
        </pc:spChg>
        <pc:spChg chg="add del mod">
          <ac:chgData name="Tiago Pinto (1200626)" userId="9bfec7c5-b1fe-4c82-abbe-2809be133c97" providerId="ADAL" clId="{7E88C3A2-F7DA-F044-A650-3165610ED35D}" dt="2022-06-17T14:48:29.293" v="804" actId="478"/>
          <ac:spMkLst>
            <pc:docMk/>
            <pc:sldMk cId="0" sldId="285"/>
            <ac:spMk id="19" creationId="{01D11B25-3241-BE9E-D70D-2305E8A5AE0A}"/>
          </ac:spMkLst>
        </pc:spChg>
        <pc:spChg chg="add mod">
          <ac:chgData name="Tiago Pinto (1200626)" userId="9bfec7c5-b1fe-4c82-abbe-2809be133c97" providerId="ADAL" clId="{7E88C3A2-F7DA-F044-A650-3165610ED35D}" dt="2022-06-17T14:48:44.029" v="809" actId="1076"/>
          <ac:spMkLst>
            <pc:docMk/>
            <pc:sldMk cId="0" sldId="285"/>
            <ac:spMk id="20" creationId="{2C6DEB80-8F9B-2DF8-27A0-16DFBCB7E1F8}"/>
          </ac:spMkLst>
        </pc:spChg>
        <pc:spChg chg="mod">
          <ac:chgData name="Tiago Pinto (1200626)" userId="9bfec7c5-b1fe-4c82-abbe-2809be133c97" providerId="ADAL" clId="{7E88C3A2-F7DA-F044-A650-3165610ED35D}" dt="2022-06-17T14:38:09.695" v="799" actId="20577"/>
          <ac:spMkLst>
            <pc:docMk/>
            <pc:sldMk cId="0" sldId="285"/>
            <ac:spMk id="783" creationId="{00000000-0000-0000-0000-000000000000}"/>
          </ac:spMkLst>
        </pc:spChg>
        <pc:spChg chg="mod">
          <ac:chgData name="Tiago Pinto (1200626)" userId="9bfec7c5-b1fe-4c82-abbe-2809be133c97" providerId="ADAL" clId="{7E88C3A2-F7DA-F044-A650-3165610ED35D}" dt="2022-06-17T14:32:22.218" v="683" actId="20577"/>
          <ac:spMkLst>
            <pc:docMk/>
            <pc:sldMk cId="0" sldId="285"/>
            <ac:spMk id="784" creationId="{00000000-0000-0000-0000-000000000000}"/>
          </ac:spMkLst>
        </pc:spChg>
        <pc:spChg chg="del">
          <ac:chgData name="Tiago Pinto (1200626)" userId="9bfec7c5-b1fe-4c82-abbe-2809be133c97" providerId="ADAL" clId="{7E88C3A2-F7DA-F044-A650-3165610ED35D}" dt="2022-06-17T14:33:27.219" v="706" actId="478"/>
          <ac:spMkLst>
            <pc:docMk/>
            <pc:sldMk cId="0" sldId="285"/>
            <ac:spMk id="785" creationId="{00000000-0000-0000-0000-000000000000}"/>
          </ac:spMkLst>
        </pc:spChg>
        <pc:spChg chg="del">
          <ac:chgData name="Tiago Pinto (1200626)" userId="9bfec7c5-b1fe-4c82-abbe-2809be133c97" providerId="ADAL" clId="{7E88C3A2-F7DA-F044-A650-3165610ED35D}" dt="2022-06-17T14:33:12.407" v="702" actId="478"/>
          <ac:spMkLst>
            <pc:docMk/>
            <pc:sldMk cId="0" sldId="285"/>
            <ac:spMk id="794" creationId="{00000000-0000-0000-0000-000000000000}"/>
          </ac:spMkLst>
        </pc:spChg>
        <pc:grpChg chg="del">
          <ac:chgData name="Tiago Pinto (1200626)" userId="9bfec7c5-b1fe-4c82-abbe-2809be133c97" providerId="ADAL" clId="{7E88C3A2-F7DA-F044-A650-3165610ED35D}" dt="2022-06-17T14:33:27.219" v="706" actId="478"/>
          <ac:grpSpMkLst>
            <pc:docMk/>
            <pc:sldMk cId="0" sldId="285"/>
            <ac:grpSpMk id="786" creationId="{00000000-0000-0000-0000-000000000000}"/>
          </ac:grpSpMkLst>
        </pc:grpChg>
        <pc:grpChg chg="del">
          <ac:chgData name="Tiago Pinto (1200626)" userId="9bfec7c5-b1fe-4c82-abbe-2809be133c97" providerId="ADAL" clId="{7E88C3A2-F7DA-F044-A650-3165610ED35D}" dt="2022-06-17T14:33:27.219" v="706" actId="478"/>
          <ac:grpSpMkLst>
            <pc:docMk/>
            <pc:sldMk cId="0" sldId="285"/>
            <ac:grpSpMk id="789" creationId="{00000000-0000-0000-0000-000000000000}"/>
          </ac:grpSpMkLst>
        </pc:grpChg>
        <pc:picChg chg="add mod">
          <ac:chgData name="Tiago Pinto (1200626)" userId="9bfec7c5-b1fe-4c82-abbe-2809be133c97" providerId="ADAL" clId="{7E88C3A2-F7DA-F044-A650-3165610ED35D}" dt="2022-06-17T14:48:32.465" v="805" actId="1076"/>
          <ac:picMkLst>
            <pc:docMk/>
            <pc:sldMk cId="0" sldId="285"/>
            <ac:picMk id="4" creationId="{9D8F7A3B-31C1-7D56-06AD-FEDF7A7B8BBD}"/>
          </ac:picMkLst>
        </pc:picChg>
      </pc:sldChg>
      <pc:sldChg chg="addSp modSp mod">
        <pc:chgData name="Tiago Pinto (1200626)" userId="9bfec7c5-b1fe-4c82-abbe-2809be133c97" providerId="ADAL" clId="{7E88C3A2-F7DA-F044-A650-3165610ED35D}" dt="2022-06-17T14:27:07.432" v="670" actId="14100"/>
        <pc:sldMkLst>
          <pc:docMk/>
          <pc:sldMk cId="537617432" sldId="309"/>
        </pc:sldMkLst>
        <pc:spChg chg="mod">
          <ac:chgData name="Tiago Pinto (1200626)" userId="9bfec7c5-b1fe-4c82-abbe-2809be133c97" providerId="ADAL" clId="{7E88C3A2-F7DA-F044-A650-3165610ED35D}" dt="2022-06-17T14:20:09.607" v="333" actId="1076"/>
          <ac:spMkLst>
            <pc:docMk/>
            <pc:sldMk cId="537617432" sldId="309"/>
            <ac:spMk id="2" creationId="{E25C2ED4-8005-8C0D-C935-9E3F204BA47D}"/>
          </ac:spMkLst>
        </pc:spChg>
        <pc:spChg chg="add mod">
          <ac:chgData name="Tiago Pinto (1200626)" userId="9bfec7c5-b1fe-4c82-abbe-2809be133c97" providerId="ADAL" clId="{7E88C3A2-F7DA-F044-A650-3165610ED35D}" dt="2022-06-17T14:26:58.905" v="669" actId="121"/>
          <ac:spMkLst>
            <pc:docMk/>
            <pc:sldMk cId="537617432" sldId="309"/>
            <ac:spMk id="3" creationId="{4A1E353A-3A0B-9E70-52E1-1D9FA7C07204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14" creationId="{2C7EDB7E-6660-4845-6942-1AC3D653438D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16" creationId="{5035F103-A3A3-9CFA-79F7-F1C658544BE8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27" creationId="{EA8DD717-FB93-2A42-7188-7F8711CF699A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28" creationId="{B345CF9F-A2A3-490A-FA4D-269EBEE6169C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29" creationId="{9730E53E-495D-9954-2F78-7377D206B5A6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30" creationId="{724DEAE9-7700-05BD-6445-D1FCD690ECD2}"/>
          </ac:spMkLst>
        </pc:spChg>
        <pc:spChg chg="add mod">
          <ac:chgData name="Tiago Pinto (1200626)" userId="9bfec7c5-b1fe-4c82-abbe-2809be133c97" providerId="ADAL" clId="{7E88C3A2-F7DA-F044-A650-3165610ED35D}" dt="2022-06-17T14:20:57.136" v="342" actId="688"/>
          <ac:spMkLst>
            <pc:docMk/>
            <pc:sldMk cId="537617432" sldId="309"/>
            <ac:spMk id="31" creationId="{8AE286A5-ABA9-6BCC-E982-AF454AA6AE39}"/>
          </ac:spMkLst>
        </pc:spChg>
        <pc:spChg chg="add mod">
          <ac:chgData name="Tiago Pinto (1200626)" userId="9bfec7c5-b1fe-4c82-abbe-2809be133c97" providerId="ADAL" clId="{7E88C3A2-F7DA-F044-A650-3165610ED35D}" dt="2022-06-17T14:27:07.432" v="670" actId="14100"/>
          <ac:spMkLst>
            <pc:docMk/>
            <pc:sldMk cId="537617432" sldId="309"/>
            <ac:spMk id="32" creationId="{4ABFBBAC-ADBA-012F-D31B-2A5B5A1472A8}"/>
          </ac:spMkLst>
        </pc:spChg>
        <pc:grpChg chg="mod">
          <ac:chgData name="Tiago Pinto (1200626)" userId="9bfec7c5-b1fe-4c82-abbe-2809be133c97" providerId="ADAL" clId="{7E88C3A2-F7DA-F044-A650-3165610ED35D}" dt="2022-06-17T14:20:35.123" v="338" actId="1076"/>
          <ac:grpSpMkLst>
            <pc:docMk/>
            <pc:sldMk cId="537617432" sldId="309"/>
            <ac:grpSpMk id="17" creationId="{0D28C5DA-0D96-9D0B-C6C4-7A4D658C2749}"/>
          </ac:grpSpMkLst>
        </pc:grpChg>
      </pc:sldChg>
      <pc:sldChg chg="delSp modSp mod">
        <pc:chgData name="Tiago Pinto (1200626)" userId="9bfec7c5-b1fe-4c82-abbe-2809be133c97" providerId="ADAL" clId="{7E88C3A2-F7DA-F044-A650-3165610ED35D}" dt="2022-06-17T14:17:50.941" v="327" actId="1076"/>
        <pc:sldMkLst>
          <pc:docMk/>
          <pc:sldMk cId="3316326626" sldId="310"/>
        </pc:sldMkLst>
        <pc:spChg chg="mod">
          <ac:chgData name="Tiago Pinto (1200626)" userId="9bfec7c5-b1fe-4c82-abbe-2809be133c97" providerId="ADAL" clId="{7E88C3A2-F7DA-F044-A650-3165610ED35D}" dt="2022-06-17T14:17:50.941" v="327" actId="1076"/>
          <ac:spMkLst>
            <pc:docMk/>
            <pc:sldMk cId="3316326626" sldId="310"/>
            <ac:spMk id="3" creationId="{675D7664-56DC-E488-84AC-3982AC42D50C}"/>
          </ac:spMkLst>
        </pc:spChg>
        <pc:spChg chg="mod">
          <ac:chgData name="Tiago Pinto (1200626)" userId="9bfec7c5-b1fe-4c82-abbe-2809be133c97" providerId="ADAL" clId="{7E88C3A2-F7DA-F044-A650-3165610ED35D}" dt="2022-06-17T14:17:50.941" v="327" actId="1076"/>
          <ac:spMkLst>
            <pc:docMk/>
            <pc:sldMk cId="3316326626" sldId="310"/>
            <ac:spMk id="4" creationId="{7144EF08-1252-1D1E-4DDF-62CE3514B9C8}"/>
          </ac:spMkLst>
        </pc:spChg>
        <pc:spChg chg="mod">
          <ac:chgData name="Tiago Pinto (1200626)" userId="9bfec7c5-b1fe-4c82-abbe-2809be133c97" providerId="ADAL" clId="{7E88C3A2-F7DA-F044-A650-3165610ED35D}" dt="2022-06-17T13:57:28.071" v="304" actId="1076"/>
          <ac:spMkLst>
            <pc:docMk/>
            <pc:sldMk cId="3316326626" sldId="310"/>
            <ac:spMk id="27" creationId="{021330FD-6322-BF33-152B-F3E34322BF21}"/>
          </ac:spMkLst>
        </pc:spChg>
        <pc:grpChg chg="del">
          <ac:chgData name="Tiago Pinto (1200626)" userId="9bfec7c5-b1fe-4c82-abbe-2809be133c97" providerId="ADAL" clId="{7E88C3A2-F7DA-F044-A650-3165610ED35D}" dt="2022-06-17T13:57:31.277" v="305" actId="478"/>
          <ac:grpSpMkLst>
            <pc:docMk/>
            <pc:sldMk cId="3316326626" sldId="310"/>
            <ac:grpSpMk id="6" creationId="{3B2AA2A4-A840-897C-6A5B-C4A5E078DF1B}"/>
          </ac:grpSpMkLst>
        </pc:grpChg>
        <pc:grpChg chg="mod">
          <ac:chgData name="Tiago Pinto (1200626)" userId="9bfec7c5-b1fe-4c82-abbe-2809be133c97" providerId="ADAL" clId="{7E88C3A2-F7DA-F044-A650-3165610ED35D}" dt="2022-06-17T14:05:15.787" v="306" actId="1076"/>
          <ac:grpSpMkLst>
            <pc:docMk/>
            <pc:sldMk cId="3316326626" sldId="310"/>
            <ac:grpSpMk id="22" creationId="{F0C9C513-4F3E-01A9-3E36-38149C440ED9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Expectável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Sprint B</c:v>
                </c:pt>
                <c:pt idx="1">
                  <c:v>Sprint C</c:v>
                </c:pt>
                <c:pt idx="2">
                  <c:v>Sprint 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11</c:v>
                </c:pt>
                <c:pt idx="2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DD-A540-B4BB-06832564E0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Atual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Sprint B</c:v>
                </c:pt>
                <c:pt idx="1">
                  <c:v>Sprint C</c:v>
                </c:pt>
                <c:pt idx="2">
                  <c:v>Sprint 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DD-A540-B4BB-06832564E05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14278271"/>
        <c:axId val="1014295423"/>
      </c:lineChart>
      <c:catAx>
        <c:axId val="1014278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1014295423"/>
        <c:crosses val="autoZero"/>
        <c:auto val="1"/>
        <c:lblAlgn val="ctr"/>
        <c:lblOffset val="100"/>
        <c:noMultiLvlLbl val="0"/>
      </c:catAx>
      <c:valAx>
        <c:axId val="1014295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1014278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151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34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564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20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rgbClr val="F3F3F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F3F3F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rgbClr val="F3F3F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6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893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722B0C-CBB8-2FAF-CE29-22B2800DBE97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145" name="Google Shape;145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Systems for Industry – SS4I</a:t>
            </a:r>
            <a:endParaRPr dirty="0"/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1333575" y="1472625"/>
            <a:ext cx="6448425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  <a:scene3d>
              <a:camera prst="orthographicFront"/>
              <a:lightRig rig="threePt" dir="t"/>
            </a:scene3d>
            <a:sp3d>
              <a:bevelB w="82550" h="38100" prst="coolSlant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Products Orders Management System - SPOMS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Modelo Tuckman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EDB7E-6660-4845-6942-1AC3D653438D}"/>
              </a:ext>
            </a:extLst>
          </p:cNvPr>
          <p:cNvSpPr txBox="1"/>
          <p:nvPr/>
        </p:nvSpPr>
        <p:spPr>
          <a:xfrm>
            <a:off x="5626037" y="1679494"/>
            <a:ext cx="1023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Norming</a:t>
            </a:r>
          </a:p>
        </p:txBody>
      </p:sp>
      <p:sp>
        <p:nvSpPr>
          <p:cNvPr id="16" name="Google Shape;10560;p74">
            <a:extLst>
              <a:ext uri="{FF2B5EF4-FFF2-40B4-BE49-F238E27FC236}">
                <a16:creationId xmlns:a16="http://schemas.microsoft.com/office/drawing/2014/main" id="{5035F103-A3A3-9CFA-79F7-F1C658544BE8}"/>
              </a:ext>
            </a:extLst>
          </p:cNvPr>
          <p:cNvSpPr/>
          <p:nvPr/>
        </p:nvSpPr>
        <p:spPr>
          <a:xfrm>
            <a:off x="6839350" y="3221467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7757;p68">
            <a:extLst>
              <a:ext uri="{FF2B5EF4-FFF2-40B4-BE49-F238E27FC236}">
                <a16:creationId xmlns:a16="http://schemas.microsoft.com/office/drawing/2014/main" id="{0D28C5DA-0D96-9D0B-C6C4-7A4D658C2749}"/>
              </a:ext>
            </a:extLst>
          </p:cNvPr>
          <p:cNvGrpSpPr/>
          <p:nvPr/>
        </p:nvGrpSpPr>
        <p:grpSpPr>
          <a:xfrm>
            <a:off x="4257231" y="1931712"/>
            <a:ext cx="3837511" cy="1799767"/>
            <a:chOff x="634175" y="2986275"/>
            <a:chExt cx="3147949" cy="1458344"/>
          </a:xfrm>
          <a:noFill/>
        </p:grpSpPr>
        <p:cxnSp>
          <p:nvCxnSpPr>
            <p:cNvPr id="18" name="Google Shape;7758;p68">
              <a:extLst>
                <a:ext uri="{FF2B5EF4-FFF2-40B4-BE49-F238E27FC236}">
                  <a16:creationId xmlns:a16="http://schemas.microsoft.com/office/drawing/2014/main" id="{7BC73546-0553-F0F4-34BC-687F13ADE820}"/>
                </a:ext>
              </a:extLst>
            </p:cNvPr>
            <p:cNvCxnSpPr>
              <a:stCxn id="24" idx="4"/>
              <a:endCxn id="26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7761;p68">
              <a:extLst>
                <a:ext uri="{FF2B5EF4-FFF2-40B4-BE49-F238E27FC236}">
                  <a16:creationId xmlns:a16="http://schemas.microsoft.com/office/drawing/2014/main" id="{5E794A60-C096-2E55-EE72-BBE842E7DF99}"/>
                </a:ext>
              </a:extLst>
            </p:cNvPr>
            <p:cNvCxnSpPr>
              <a:stCxn id="26" idx="0"/>
              <a:endCxn id="23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7763;p68">
              <a:extLst>
                <a:ext uri="{FF2B5EF4-FFF2-40B4-BE49-F238E27FC236}">
                  <a16:creationId xmlns:a16="http://schemas.microsoft.com/office/drawing/2014/main" id="{E79F6497-32EF-E52F-888E-8594AFAFD23D}"/>
                </a:ext>
              </a:extLst>
            </p:cNvPr>
            <p:cNvCxnSpPr>
              <a:stCxn id="23" idx="4"/>
              <a:endCxn id="25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7765;p68">
              <a:extLst>
                <a:ext uri="{FF2B5EF4-FFF2-40B4-BE49-F238E27FC236}">
                  <a16:creationId xmlns:a16="http://schemas.microsoft.com/office/drawing/2014/main" id="{D7752DA2-CEBC-77D6-6AB4-F557A11EF84F}"/>
                </a:ext>
              </a:extLst>
            </p:cNvPr>
            <p:cNvCxnSpPr>
              <a:stCxn id="25" idx="0"/>
              <a:endCxn id="22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7766;p68">
              <a:extLst>
                <a:ext uri="{FF2B5EF4-FFF2-40B4-BE49-F238E27FC236}">
                  <a16:creationId xmlns:a16="http://schemas.microsoft.com/office/drawing/2014/main" id="{A2CDA48A-F535-D752-3414-9CDFE54A1346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762;p68">
              <a:extLst>
                <a:ext uri="{FF2B5EF4-FFF2-40B4-BE49-F238E27FC236}">
                  <a16:creationId xmlns:a16="http://schemas.microsoft.com/office/drawing/2014/main" id="{BD0DC857-316C-7F83-E14F-CF24CC24AB7A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759;p68">
              <a:extLst>
                <a:ext uri="{FF2B5EF4-FFF2-40B4-BE49-F238E27FC236}">
                  <a16:creationId xmlns:a16="http://schemas.microsoft.com/office/drawing/2014/main" id="{34C3DA18-494C-AEA2-B4AA-FCFF1E18E865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764;p68">
              <a:extLst>
                <a:ext uri="{FF2B5EF4-FFF2-40B4-BE49-F238E27FC236}">
                  <a16:creationId xmlns:a16="http://schemas.microsoft.com/office/drawing/2014/main" id="{B1FD6F3E-D79B-A6D5-A04D-99E0471411C6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760;p68">
              <a:extLst>
                <a:ext uri="{FF2B5EF4-FFF2-40B4-BE49-F238E27FC236}">
                  <a16:creationId xmlns:a16="http://schemas.microsoft.com/office/drawing/2014/main" id="{E2F90CA7-1779-F2D8-2DDB-B8F598C261CD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8DD717-FB93-2A42-7188-7F8711CF699A}"/>
              </a:ext>
            </a:extLst>
          </p:cNvPr>
          <p:cNvSpPr txBox="1"/>
          <p:nvPr/>
        </p:nvSpPr>
        <p:spPr>
          <a:xfrm>
            <a:off x="4161689" y="1679494"/>
            <a:ext cx="81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45CF9F-A2A3-490A-FA4D-269EBEE6169C}"/>
              </a:ext>
            </a:extLst>
          </p:cNvPr>
          <p:cNvSpPr txBox="1"/>
          <p:nvPr/>
        </p:nvSpPr>
        <p:spPr>
          <a:xfrm>
            <a:off x="4896357" y="3737477"/>
            <a:ext cx="837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Storming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30E53E-495D-9954-2F78-7377D206B5A6}"/>
              </a:ext>
            </a:extLst>
          </p:cNvPr>
          <p:cNvSpPr txBox="1"/>
          <p:nvPr/>
        </p:nvSpPr>
        <p:spPr>
          <a:xfrm>
            <a:off x="7186874" y="1679494"/>
            <a:ext cx="1023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Adjourning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DEAE9-7700-05BD-6445-D1FCD690ECD2}"/>
              </a:ext>
            </a:extLst>
          </p:cNvPr>
          <p:cNvSpPr txBox="1"/>
          <p:nvPr/>
        </p:nvSpPr>
        <p:spPr>
          <a:xfrm>
            <a:off x="6425061" y="3744728"/>
            <a:ext cx="111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Performing</a:t>
            </a:r>
          </a:p>
        </p:txBody>
      </p:sp>
      <p:sp>
        <p:nvSpPr>
          <p:cNvPr id="31" name="Google Shape;176;p31">
            <a:extLst>
              <a:ext uri="{FF2B5EF4-FFF2-40B4-BE49-F238E27FC236}">
                <a16:creationId xmlns:a16="http://schemas.microsoft.com/office/drawing/2014/main" id="{8AE286A5-ABA9-6BCC-E982-AF454AA6AE39}"/>
              </a:ext>
            </a:extLst>
          </p:cNvPr>
          <p:cNvSpPr/>
          <p:nvPr/>
        </p:nvSpPr>
        <p:spPr>
          <a:xfrm rot="5400000" flipH="1">
            <a:off x="-643900" y="544033"/>
            <a:ext cx="2309689" cy="50969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78;p31">
            <a:extLst>
              <a:ext uri="{FF2B5EF4-FFF2-40B4-BE49-F238E27FC236}">
                <a16:creationId xmlns:a16="http://schemas.microsoft.com/office/drawing/2014/main" id="{4ABFBBAC-ADBA-012F-D31B-2A5B5A1472A8}"/>
              </a:ext>
            </a:extLst>
          </p:cNvPr>
          <p:cNvSpPr/>
          <p:nvPr/>
        </p:nvSpPr>
        <p:spPr>
          <a:xfrm rot="5400000" flipH="1">
            <a:off x="-2831072" y="2487142"/>
            <a:ext cx="7650929" cy="34779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E353A-3A0B-9E70-52E1-1D9FA7C07204}"/>
              </a:ext>
            </a:extLst>
          </p:cNvPr>
          <p:cNvSpPr txBox="1"/>
          <p:nvPr/>
        </p:nvSpPr>
        <p:spPr>
          <a:xfrm>
            <a:off x="210770" y="1953819"/>
            <a:ext cx="2378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equipa conseguiu terminar o projeto na fase de </a:t>
            </a:r>
            <a:r>
              <a:rPr lang="pt-PT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Performing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Estávamos focados, determinados e a fazer progressos significativos até ao objetivo.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Ainda assim, nesta fase há melhorias a serem feitas pela equipa.</a:t>
            </a:r>
          </a:p>
        </p:txBody>
      </p:sp>
    </p:spTree>
    <p:extLst>
      <p:ext uri="{BB962C8B-B14F-4D97-AF65-F5344CB8AC3E}">
        <p14:creationId xmlns:p14="http://schemas.microsoft.com/office/powerpoint/2010/main" val="53761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189B-8873-353E-064B-B1CB77FE6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Liderança</a:t>
            </a:r>
          </a:p>
        </p:txBody>
      </p:sp>
      <p:sp>
        <p:nvSpPr>
          <p:cNvPr id="3" name="Google Shape;176;p31">
            <a:extLst>
              <a:ext uri="{FF2B5EF4-FFF2-40B4-BE49-F238E27FC236}">
                <a16:creationId xmlns:a16="http://schemas.microsoft.com/office/drawing/2014/main" id="{675D7664-56DC-E488-84AC-3982AC42D50C}"/>
              </a:ext>
            </a:extLst>
          </p:cNvPr>
          <p:cNvSpPr/>
          <p:nvPr/>
        </p:nvSpPr>
        <p:spPr>
          <a:xfrm flipH="1">
            <a:off x="7113300" y="0"/>
            <a:ext cx="2030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8;p31">
            <a:extLst>
              <a:ext uri="{FF2B5EF4-FFF2-40B4-BE49-F238E27FC236}">
                <a16:creationId xmlns:a16="http://schemas.microsoft.com/office/drawing/2014/main" id="{7144EF08-1252-1D1E-4DDF-62CE3514B9C8}"/>
              </a:ext>
            </a:extLst>
          </p:cNvPr>
          <p:cNvSpPr/>
          <p:nvPr/>
        </p:nvSpPr>
        <p:spPr>
          <a:xfrm flipH="1">
            <a:off x="865704" y="1257096"/>
            <a:ext cx="7650929" cy="25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9419;p72">
            <a:extLst>
              <a:ext uri="{FF2B5EF4-FFF2-40B4-BE49-F238E27FC236}">
                <a16:creationId xmlns:a16="http://schemas.microsoft.com/office/drawing/2014/main" id="{F0C9C513-4F3E-01A9-3E36-38149C440ED9}"/>
              </a:ext>
            </a:extLst>
          </p:cNvPr>
          <p:cNvGrpSpPr/>
          <p:nvPr/>
        </p:nvGrpSpPr>
        <p:grpSpPr>
          <a:xfrm>
            <a:off x="1074933" y="2149921"/>
            <a:ext cx="396536" cy="912378"/>
            <a:chOff x="6410063" y="4135124"/>
            <a:chExt cx="159950" cy="364516"/>
          </a:xfrm>
          <a:solidFill>
            <a:schemeClr val="accent2"/>
          </a:solidFill>
        </p:grpSpPr>
        <p:sp>
          <p:nvSpPr>
            <p:cNvPr id="23" name="Google Shape;9420;p72">
              <a:extLst>
                <a:ext uri="{FF2B5EF4-FFF2-40B4-BE49-F238E27FC236}">
                  <a16:creationId xmlns:a16="http://schemas.microsoft.com/office/drawing/2014/main" id="{491815E8-854A-DC8B-9633-1A99D2F730FA}"/>
                </a:ext>
              </a:extLst>
            </p:cNvPr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21;p72">
              <a:extLst>
                <a:ext uri="{FF2B5EF4-FFF2-40B4-BE49-F238E27FC236}">
                  <a16:creationId xmlns:a16="http://schemas.microsoft.com/office/drawing/2014/main" id="{0667D23C-0A51-CEAB-29A7-9A25F4D75342}"/>
                </a:ext>
              </a:extLst>
            </p:cNvPr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22;p72">
              <a:extLst>
                <a:ext uri="{FF2B5EF4-FFF2-40B4-BE49-F238E27FC236}">
                  <a16:creationId xmlns:a16="http://schemas.microsoft.com/office/drawing/2014/main" id="{9021B8AF-1012-FC85-7FB6-77B0FC1BAB9B}"/>
                </a:ext>
              </a:extLst>
            </p:cNvPr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23;p72">
              <a:extLst>
                <a:ext uri="{FF2B5EF4-FFF2-40B4-BE49-F238E27FC236}">
                  <a16:creationId xmlns:a16="http://schemas.microsoft.com/office/drawing/2014/main" id="{2FE57C4B-C48F-4977-6A18-19794C86B1F9}"/>
                </a:ext>
              </a:extLst>
            </p:cNvPr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1330FD-6322-BF33-152B-F3E34322BF21}"/>
              </a:ext>
            </a:extLst>
          </p:cNvPr>
          <p:cNvSpPr txBox="1"/>
          <p:nvPr/>
        </p:nvSpPr>
        <p:spPr>
          <a:xfrm>
            <a:off x="1744420" y="2005946"/>
            <a:ext cx="48229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T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liderança do grupo foi, no geral, transformacional pois foi tido em conta a capacidade individual dos membros da equipa, as suas motivações e foram desenvolvidas estratégias de acordo com </a:t>
            </a:r>
            <a:r>
              <a:rPr lang="en-PT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isso.</a:t>
            </a:r>
            <a:endParaRPr lang="pt-PT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pt-PT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PT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 a equipa trabalhou com um objetivo comum, o que possibilitou a finalização do projeto. </a:t>
            </a:r>
            <a:endParaRPr lang="en-PT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32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77B989-529D-E76F-7690-01BD5008F28F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394" name="Google Shape;394;p43"/>
          <p:cNvSpPr txBox="1">
            <a:spLocks noGrp="1"/>
          </p:cNvSpPr>
          <p:nvPr>
            <p:ph type="ctrTitle"/>
          </p:nvPr>
        </p:nvSpPr>
        <p:spPr>
          <a:xfrm flipH="1">
            <a:off x="3994145" y="2243225"/>
            <a:ext cx="4871946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800" dirty="0" err="1">
                <a:solidFill>
                  <a:schemeClr val="lt1"/>
                </a:solidFill>
              </a:rPr>
              <a:t>Evidências</a:t>
            </a:r>
            <a:r>
              <a:rPr lang="en-GB" sz="2800" dirty="0">
                <a:solidFill>
                  <a:schemeClr val="lt1"/>
                </a:solidFill>
              </a:rPr>
              <a:t> da </a:t>
            </a:r>
            <a:r>
              <a:rPr lang="en-GB" sz="2800" dirty="0" err="1">
                <a:solidFill>
                  <a:schemeClr val="lt1"/>
                </a:solidFill>
              </a:rPr>
              <a:t>aplicação</a:t>
            </a:r>
            <a:r>
              <a:rPr lang="en-GB" sz="2800" dirty="0">
                <a:solidFill>
                  <a:schemeClr val="lt1"/>
                </a:solidFill>
              </a:rPr>
              <a:t> do </a:t>
            </a:r>
            <a:r>
              <a:rPr lang="en-GB" sz="2800" dirty="0" err="1">
                <a:solidFill>
                  <a:schemeClr val="lt1"/>
                </a:solidFill>
              </a:rPr>
              <a:t>processo</a:t>
            </a:r>
            <a:r>
              <a:rPr lang="en-GB" sz="2800" dirty="0">
                <a:solidFill>
                  <a:schemeClr val="lt1"/>
                </a:solidFill>
              </a:rPr>
              <a:t> de </a:t>
            </a:r>
            <a:r>
              <a:rPr lang="en-GB" sz="2800" dirty="0" err="1">
                <a:solidFill>
                  <a:schemeClr val="lt1"/>
                </a:solidFill>
              </a:rPr>
              <a:t>engenharia</a:t>
            </a:r>
            <a:r>
              <a:rPr lang="en-GB" sz="2800" dirty="0">
                <a:solidFill>
                  <a:schemeClr val="lt1"/>
                </a:solidFill>
              </a:rPr>
              <a:t>/</a:t>
            </a:r>
            <a:r>
              <a:rPr lang="en-GB" sz="2800" dirty="0" err="1">
                <a:solidFill>
                  <a:schemeClr val="lt1"/>
                </a:solidFill>
              </a:rPr>
              <a:t>desenvolvimento</a:t>
            </a:r>
            <a:r>
              <a:rPr lang="en-GB" sz="2800" dirty="0">
                <a:solidFill>
                  <a:schemeClr val="lt1"/>
                </a:solidFill>
              </a:rPr>
              <a:t> de software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395" name="Google Shape;395;p43"/>
          <p:cNvSpPr txBox="1">
            <a:spLocks noGrp="1"/>
          </p:cNvSpPr>
          <p:nvPr>
            <p:ph type="title" idx="2"/>
          </p:nvPr>
        </p:nvSpPr>
        <p:spPr>
          <a:xfrm flipH="1">
            <a:off x="-62503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Modelo de Domínio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EB36E7-8605-C375-4CF0-FB99873E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" y="2047882"/>
            <a:ext cx="7589520" cy="1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37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Warehouse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EB36E7-8605-C375-4CF0-FB99873E7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764"/>
          <a:stretch/>
        </p:blipFill>
        <p:spPr>
          <a:xfrm>
            <a:off x="797102" y="903423"/>
            <a:ext cx="7549796" cy="33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5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Order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EB36E7-8605-C375-4CF0-FB99873E7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104" t="1230" r="39406" b="-1230"/>
          <a:stretch/>
        </p:blipFill>
        <p:spPr>
          <a:xfrm>
            <a:off x="992785" y="896197"/>
            <a:ext cx="7158430" cy="33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600" y="470625"/>
            <a:ext cx="1629856" cy="946200"/>
          </a:xfrm>
        </p:spPr>
        <p:txBody>
          <a:bodyPr/>
          <a:lstStyle/>
          <a:p>
            <a:r>
              <a:rPr lang="en-PT" dirty="0"/>
              <a:t>Questionnaire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EB36E7-8605-C375-4CF0-FB99873E7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252" t="1230" r="-7627" b="-1230"/>
          <a:stretch/>
        </p:blipFill>
        <p:spPr>
          <a:xfrm>
            <a:off x="723600" y="1548268"/>
            <a:ext cx="9327388" cy="27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4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Use Case Diagram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F31A3DF-1725-5790-9DE2-513340D5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556" y="1113019"/>
            <a:ext cx="708887" cy="291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4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Use Case Diagram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F31A3DF-1725-5790-9DE2-513340D5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65154"/>
          <a:stretch/>
        </p:blipFill>
        <p:spPr>
          <a:xfrm>
            <a:off x="2431062" y="526019"/>
            <a:ext cx="2852970" cy="40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8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Use Case Diagram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F31A3DF-1725-5790-9DE2-513340D5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7608"/>
          <a:stretch/>
        </p:blipFill>
        <p:spPr>
          <a:xfrm>
            <a:off x="5345236" y="376718"/>
            <a:ext cx="2036003" cy="43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2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 idx="6"/>
          </p:nvPr>
        </p:nvSpPr>
        <p:spPr>
          <a:xfrm>
            <a:off x="6436636" y="2418915"/>
            <a:ext cx="218166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Evidências</a:t>
            </a:r>
            <a:r>
              <a:rPr lang="en" dirty="0"/>
              <a:t> da </a:t>
            </a:r>
            <a:r>
              <a:rPr lang="en" dirty="0" err="1"/>
              <a:t>aplicação</a:t>
            </a:r>
            <a:r>
              <a:rPr lang="en" dirty="0"/>
              <a:t> do </a:t>
            </a:r>
            <a:r>
              <a:rPr lang="en" dirty="0" err="1"/>
              <a:t>processo</a:t>
            </a:r>
            <a:r>
              <a:rPr lang="en" dirty="0"/>
              <a:t> de </a:t>
            </a:r>
            <a:r>
              <a:rPr lang="en" dirty="0" err="1"/>
              <a:t>engenharia</a:t>
            </a:r>
            <a:r>
              <a:rPr lang="en" dirty="0"/>
              <a:t>/</a:t>
            </a:r>
            <a:r>
              <a:rPr lang="en" dirty="0" err="1"/>
              <a:t>desenvolvimento</a:t>
            </a:r>
            <a:r>
              <a:rPr lang="en" dirty="0"/>
              <a:t> de software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8"/>
          </p:nvPr>
        </p:nvSpPr>
        <p:spPr>
          <a:xfrm>
            <a:off x="6864497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Índice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Resultados</a:t>
            </a:r>
            <a:r>
              <a:rPr lang="en" dirty="0"/>
              <a:t> </a:t>
            </a:r>
            <a:r>
              <a:rPr lang="en" dirty="0" err="1"/>
              <a:t>atingidos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Análise</a:t>
            </a:r>
            <a:r>
              <a:rPr lang="en" dirty="0"/>
              <a:t> dos </a:t>
            </a:r>
            <a:r>
              <a:rPr lang="en" dirty="0" err="1"/>
              <a:t>resultados</a:t>
            </a:r>
            <a:r>
              <a:rPr lang="en" dirty="0"/>
              <a:t> e do </a:t>
            </a:r>
            <a:r>
              <a:rPr lang="en" dirty="0" err="1"/>
              <a:t>trabalho</a:t>
            </a:r>
            <a:r>
              <a:rPr lang="en" dirty="0"/>
              <a:t> de </a:t>
            </a:r>
            <a:r>
              <a:rPr lang="en" dirty="0" err="1"/>
              <a:t>equipa</a:t>
            </a:r>
            <a:r>
              <a:rPr lang="en" dirty="0"/>
              <a:t> (SWOT)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7517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</a:rPr>
              <a:t>Cenário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implementação</a:t>
            </a:r>
            <a:r>
              <a:rPr lang="en" dirty="0">
                <a:solidFill>
                  <a:schemeClr val="dk1"/>
                </a:solidFill>
              </a:rPr>
              <a:t> da </a:t>
            </a:r>
            <a:r>
              <a:rPr lang="en" dirty="0" err="1">
                <a:solidFill>
                  <a:schemeClr val="dk1"/>
                </a:solidFill>
              </a:rPr>
              <a:t>solução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7517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</a:rPr>
              <a:t>Qualidade</a:t>
            </a:r>
            <a:r>
              <a:rPr lang="en" dirty="0">
                <a:solidFill>
                  <a:schemeClr val="dk1"/>
                </a:solidFill>
              </a:rPr>
              <a:t> do </a:t>
            </a:r>
            <a:r>
              <a:rPr lang="en" dirty="0" err="1">
                <a:solidFill>
                  <a:schemeClr val="dk1"/>
                </a:solidFill>
              </a:rPr>
              <a:t>produto</a:t>
            </a:r>
            <a:r>
              <a:rPr lang="en" dirty="0">
                <a:solidFill>
                  <a:schemeClr val="dk1"/>
                </a:solidFill>
              </a:rPr>
              <a:t> final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165102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Sugestões</a:t>
            </a:r>
            <a:r>
              <a:rPr lang="en" dirty="0"/>
              <a:t> de </a:t>
            </a:r>
            <a:r>
              <a:rPr lang="en" dirty="0" err="1"/>
              <a:t>melhoria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20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BA1F85-4448-C478-8AFF-B9135FF27F05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577" name="Google Shape;577;p49"/>
          <p:cNvSpPr txBox="1">
            <a:spLocks noGrp="1"/>
          </p:cNvSpPr>
          <p:nvPr>
            <p:ph type="ctrTitle"/>
          </p:nvPr>
        </p:nvSpPr>
        <p:spPr>
          <a:xfrm flipH="1">
            <a:off x="2591294" y="2269925"/>
            <a:ext cx="3406093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>
                <a:solidFill>
                  <a:schemeClr val="lt1"/>
                </a:solidFill>
              </a:rPr>
              <a:t>Cenário</a:t>
            </a:r>
            <a:r>
              <a:rPr lang="en-GB" dirty="0">
                <a:solidFill>
                  <a:schemeClr val="lt1"/>
                </a:solidFill>
              </a:rPr>
              <a:t> de </a:t>
            </a:r>
            <a:r>
              <a:rPr lang="en-GB" dirty="0" err="1">
                <a:solidFill>
                  <a:schemeClr val="lt1"/>
                </a:solidFill>
              </a:rPr>
              <a:t>implementação</a:t>
            </a:r>
            <a:r>
              <a:rPr lang="en-GB" dirty="0">
                <a:solidFill>
                  <a:schemeClr val="lt1"/>
                </a:solidFill>
              </a:rPr>
              <a:t> da </a:t>
            </a:r>
            <a:r>
              <a:rPr lang="en-GB" dirty="0" err="1">
                <a:solidFill>
                  <a:schemeClr val="lt1"/>
                </a:solidFill>
              </a:rPr>
              <a:t>solução</a:t>
            </a:r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578" name="Google Shape;578;p49"/>
          <p:cNvSpPr txBox="1">
            <a:spLocks noGrp="1"/>
          </p:cNvSpPr>
          <p:nvPr>
            <p:ph type="title" idx="2"/>
          </p:nvPr>
        </p:nvSpPr>
        <p:spPr>
          <a:xfrm flipH="1">
            <a:off x="3791958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1764767" cy="946200"/>
          </a:xfrm>
        </p:spPr>
        <p:txBody>
          <a:bodyPr/>
          <a:lstStyle/>
          <a:p>
            <a:r>
              <a:rPr lang="en-PT" dirty="0"/>
              <a:t>Demo – US2004 e US1006</a:t>
            </a:r>
          </a:p>
        </p:txBody>
      </p:sp>
      <p:pic>
        <p:nvPicPr>
          <p:cNvPr id="4" name="DEMO - LAPR4.mp4" descr="DEMO - LAPR4.mp4">
            <a:hlinkClick r:id="" action="ppaction://media"/>
            <a:extLst>
              <a:ext uri="{FF2B5EF4-FFF2-40B4-BE49-F238E27FC236}">
                <a16:creationId xmlns:a16="http://schemas.microsoft.com/office/drawing/2014/main" id="{438EFECF-078F-F5C6-3C4B-66FFD5D90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381" y="1076801"/>
            <a:ext cx="6393020" cy="359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54BC0E-9E79-A745-5856-6EF9F9AAC161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669" name="Google Shape;669;p5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>
                <a:solidFill>
                  <a:schemeClr val="lt1"/>
                </a:solidFill>
              </a:rPr>
              <a:t>Qualidade</a:t>
            </a:r>
            <a:r>
              <a:rPr lang="en-GB" dirty="0">
                <a:solidFill>
                  <a:schemeClr val="lt1"/>
                </a:solidFill>
              </a:rPr>
              <a:t> do </a:t>
            </a:r>
            <a:r>
              <a:rPr lang="en-GB" dirty="0" err="1">
                <a:solidFill>
                  <a:schemeClr val="lt1"/>
                </a:solidFill>
              </a:rPr>
              <a:t>produto</a:t>
            </a:r>
            <a:r>
              <a:rPr lang="en-GB" dirty="0">
                <a:solidFill>
                  <a:schemeClr val="lt1"/>
                </a:solidFill>
              </a:rPr>
              <a:t> final</a:t>
            </a:r>
          </a:p>
        </p:txBody>
      </p:sp>
      <p:sp>
        <p:nvSpPr>
          <p:cNvPr id="670" name="Google Shape;670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76;p31">
            <a:extLst>
              <a:ext uri="{FF2B5EF4-FFF2-40B4-BE49-F238E27FC236}">
                <a16:creationId xmlns:a16="http://schemas.microsoft.com/office/drawing/2014/main" id="{7F858E1F-A16D-6301-966C-A7F058E0C481}"/>
              </a:ext>
            </a:extLst>
          </p:cNvPr>
          <p:cNvSpPr/>
          <p:nvPr/>
        </p:nvSpPr>
        <p:spPr>
          <a:xfrm flipH="1">
            <a:off x="0" y="-12608"/>
            <a:ext cx="2226482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76;p31">
            <a:extLst>
              <a:ext uri="{FF2B5EF4-FFF2-40B4-BE49-F238E27FC236}">
                <a16:creationId xmlns:a16="http://schemas.microsoft.com/office/drawing/2014/main" id="{8ED3BC1E-3109-2696-68BC-2441A7423A83}"/>
              </a:ext>
            </a:extLst>
          </p:cNvPr>
          <p:cNvSpPr/>
          <p:nvPr/>
        </p:nvSpPr>
        <p:spPr>
          <a:xfrm flipH="1">
            <a:off x="0" y="-12608"/>
            <a:ext cx="2030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subTitle" idx="2"/>
          </p:nvPr>
        </p:nvSpPr>
        <p:spPr>
          <a:xfrm>
            <a:off x="3985274" y="3074812"/>
            <a:ext cx="3776599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dk1"/>
                </a:solidFill>
              </a:rPr>
              <a:t>Tudo</a:t>
            </a:r>
            <a:r>
              <a:rPr lang="en" sz="1400" dirty="0">
                <a:solidFill>
                  <a:schemeClr val="dk1"/>
                </a:solidFill>
              </a:rPr>
              <a:t> o que </a:t>
            </a:r>
            <a:r>
              <a:rPr lang="en" sz="1400" dirty="0" err="1">
                <a:solidFill>
                  <a:schemeClr val="dk1"/>
                </a:solidFill>
              </a:rPr>
              <a:t>foi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implementado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tem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qualidade</a:t>
            </a:r>
            <a:r>
              <a:rPr lang="en" sz="1400" dirty="0">
                <a:solidFill>
                  <a:schemeClr val="dk1"/>
                </a:solidFill>
              </a:rPr>
              <a:t> e </a:t>
            </a:r>
            <a:r>
              <a:rPr lang="en" sz="1400" dirty="0" err="1">
                <a:solidFill>
                  <a:schemeClr val="dk1"/>
                </a:solidFill>
              </a:rPr>
              <a:t>seguiu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os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padrões</a:t>
            </a:r>
            <a:r>
              <a:rPr lang="en" sz="1400" dirty="0">
                <a:solidFill>
                  <a:schemeClr val="dk1"/>
                </a:solidFill>
              </a:rPr>
              <a:t> de </a:t>
            </a:r>
            <a:r>
              <a:rPr lang="en" sz="1400" dirty="0" err="1">
                <a:solidFill>
                  <a:schemeClr val="dk1"/>
                </a:solidFill>
              </a:rPr>
              <a:t>engenharia</a:t>
            </a:r>
            <a:r>
              <a:rPr lang="en" sz="1400" dirty="0">
                <a:solidFill>
                  <a:schemeClr val="dk1"/>
                </a:solidFill>
              </a:rPr>
              <a:t> e </a:t>
            </a:r>
            <a:r>
              <a:rPr lang="en" sz="1400" dirty="0" err="1">
                <a:solidFill>
                  <a:schemeClr val="dk1"/>
                </a:solidFill>
              </a:rPr>
              <a:t>desenvolvimento</a:t>
            </a:r>
            <a:r>
              <a:rPr lang="en" sz="1400" dirty="0">
                <a:solidFill>
                  <a:schemeClr val="dk1"/>
                </a:solidFill>
              </a:rPr>
              <a:t> de software.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ctrTitle" idx="3"/>
          </p:nvPr>
        </p:nvSpPr>
        <p:spPr>
          <a:xfrm>
            <a:off x="3985274" y="27281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Qualidade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subTitle" idx="1"/>
          </p:nvPr>
        </p:nvSpPr>
        <p:spPr>
          <a:xfrm>
            <a:off x="3985274" y="1453110"/>
            <a:ext cx="377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dk1"/>
                </a:solidFill>
              </a:rPr>
              <a:t>Tudo o que foi implementado foi estritamente o pedido, não nos sendo possível implementar informação adicional.</a:t>
            </a:r>
          </a:p>
        </p:txBody>
      </p:sp>
      <p:sp>
        <p:nvSpPr>
          <p:cNvPr id="535" name="Google Shape;535;p48"/>
          <p:cNvSpPr txBox="1">
            <a:spLocks noGrp="1"/>
          </p:cNvSpPr>
          <p:nvPr>
            <p:ph type="ctrTitle"/>
          </p:nvPr>
        </p:nvSpPr>
        <p:spPr>
          <a:xfrm>
            <a:off x="3985274" y="115123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Produto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3" name="Google Shape;11823;p76">
            <a:extLst>
              <a:ext uri="{FF2B5EF4-FFF2-40B4-BE49-F238E27FC236}">
                <a16:creationId xmlns:a16="http://schemas.microsoft.com/office/drawing/2014/main" id="{ABEF4FF3-0EA0-A3B8-961D-C8C10105375C}"/>
              </a:ext>
            </a:extLst>
          </p:cNvPr>
          <p:cNvGrpSpPr/>
          <p:nvPr/>
        </p:nvGrpSpPr>
        <p:grpSpPr>
          <a:xfrm>
            <a:off x="3396477" y="1177249"/>
            <a:ext cx="301861" cy="332871"/>
            <a:chOff x="1396957" y="4287365"/>
            <a:chExt cx="301861" cy="332871"/>
          </a:xfrm>
          <a:solidFill>
            <a:schemeClr val="accent3"/>
          </a:solidFill>
        </p:grpSpPr>
        <p:sp>
          <p:nvSpPr>
            <p:cNvPr id="54" name="Google Shape;11824;p76">
              <a:extLst>
                <a:ext uri="{FF2B5EF4-FFF2-40B4-BE49-F238E27FC236}">
                  <a16:creationId xmlns:a16="http://schemas.microsoft.com/office/drawing/2014/main" id="{DC089BC9-5106-4356-6819-BDFC329505E8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25;p76">
              <a:extLst>
                <a:ext uri="{FF2B5EF4-FFF2-40B4-BE49-F238E27FC236}">
                  <a16:creationId xmlns:a16="http://schemas.microsoft.com/office/drawing/2014/main" id="{A0295695-308A-8417-E34F-179E3BA1BDBC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26;p76">
              <a:extLst>
                <a:ext uri="{FF2B5EF4-FFF2-40B4-BE49-F238E27FC236}">
                  <a16:creationId xmlns:a16="http://schemas.microsoft.com/office/drawing/2014/main" id="{211B4D35-7B7C-B165-FDC2-45E091904FBF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27;p76">
              <a:extLst>
                <a:ext uri="{FF2B5EF4-FFF2-40B4-BE49-F238E27FC236}">
                  <a16:creationId xmlns:a16="http://schemas.microsoft.com/office/drawing/2014/main" id="{3E2E7961-8653-EF7B-6E04-7CE64DE8B14D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28;p76">
              <a:extLst>
                <a:ext uri="{FF2B5EF4-FFF2-40B4-BE49-F238E27FC236}">
                  <a16:creationId xmlns:a16="http://schemas.microsoft.com/office/drawing/2014/main" id="{6D7CA6EF-45A9-37CE-E78B-B52F814C2E50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29;p76">
              <a:extLst>
                <a:ext uri="{FF2B5EF4-FFF2-40B4-BE49-F238E27FC236}">
                  <a16:creationId xmlns:a16="http://schemas.microsoft.com/office/drawing/2014/main" id="{21136743-A045-0C66-E73F-02450B8FB218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30;p76">
              <a:extLst>
                <a:ext uri="{FF2B5EF4-FFF2-40B4-BE49-F238E27FC236}">
                  <a16:creationId xmlns:a16="http://schemas.microsoft.com/office/drawing/2014/main" id="{827E3FEA-4359-F7F9-0F02-89A20011D175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31;p76">
              <a:extLst>
                <a:ext uri="{FF2B5EF4-FFF2-40B4-BE49-F238E27FC236}">
                  <a16:creationId xmlns:a16="http://schemas.microsoft.com/office/drawing/2014/main" id="{2B6E8110-9A63-C6A6-EAA7-95F795478073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32;p76">
              <a:extLst>
                <a:ext uri="{FF2B5EF4-FFF2-40B4-BE49-F238E27FC236}">
                  <a16:creationId xmlns:a16="http://schemas.microsoft.com/office/drawing/2014/main" id="{8BF60EA4-E5FA-5567-2D0D-B28F2011D3CD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33;p76">
              <a:extLst>
                <a:ext uri="{FF2B5EF4-FFF2-40B4-BE49-F238E27FC236}">
                  <a16:creationId xmlns:a16="http://schemas.microsoft.com/office/drawing/2014/main" id="{F8F3AB26-D0A2-E28B-A8BF-2031908ADED4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834;p76">
              <a:extLst>
                <a:ext uri="{FF2B5EF4-FFF2-40B4-BE49-F238E27FC236}">
                  <a16:creationId xmlns:a16="http://schemas.microsoft.com/office/drawing/2014/main" id="{A6F2854A-0EB3-8B8F-70CE-2A1B768A9B7A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35;p76">
              <a:extLst>
                <a:ext uri="{FF2B5EF4-FFF2-40B4-BE49-F238E27FC236}">
                  <a16:creationId xmlns:a16="http://schemas.microsoft.com/office/drawing/2014/main" id="{94E69944-FF12-6B7B-A3E6-E131EF0CE3EC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36;p76">
              <a:extLst>
                <a:ext uri="{FF2B5EF4-FFF2-40B4-BE49-F238E27FC236}">
                  <a16:creationId xmlns:a16="http://schemas.microsoft.com/office/drawing/2014/main" id="{84C75BC1-A80A-6B86-7142-7333DEE01AD8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37;p76">
              <a:extLst>
                <a:ext uri="{FF2B5EF4-FFF2-40B4-BE49-F238E27FC236}">
                  <a16:creationId xmlns:a16="http://schemas.microsoft.com/office/drawing/2014/main" id="{B47B2A21-D375-3B14-9C41-F9B1D40ABE7A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838;p76">
              <a:extLst>
                <a:ext uri="{FF2B5EF4-FFF2-40B4-BE49-F238E27FC236}">
                  <a16:creationId xmlns:a16="http://schemas.microsoft.com/office/drawing/2014/main" id="{62DE3718-98B8-70F8-F179-5305AD4204E1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75;p54">
            <a:extLst>
              <a:ext uri="{FF2B5EF4-FFF2-40B4-BE49-F238E27FC236}">
                <a16:creationId xmlns:a16="http://schemas.microsoft.com/office/drawing/2014/main" id="{B6F5793A-7FF5-05EB-BC34-8D5A4D9D0D15}"/>
              </a:ext>
            </a:extLst>
          </p:cNvPr>
          <p:cNvSpPr txBox="1">
            <a:spLocks/>
          </p:cNvSpPr>
          <p:nvPr/>
        </p:nvSpPr>
        <p:spPr>
          <a:xfrm>
            <a:off x="283006" y="385768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" sz="1800" dirty="0" err="1">
                <a:solidFill>
                  <a:schemeClr val="bg1"/>
                </a:solidFill>
              </a:rPr>
              <a:t>Qualidade</a:t>
            </a:r>
            <a:r>
              <a:rPr lang="en" sz="1800" dirty="0">
                <a:solidFill>
                  <a:schemeClr val="bg1"/>
                </a:solidFill>
              </a:rPr>
              <a:t> do </a:t>
            </a:r>
            <a:r>
              <a:rPr lang="en" sz="1800" dirty="0" err="1">
                <a:solidFill>
                  <a:schemeClr val="bg1"/>
                </a:solidFill>
              </a:rPr>
              <a:t>Produto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70" name="Google Shape;11938;p76">
            <a:extLst>
              <a:ext uri="{FF2B5EF4-FFF2-40B4-BE49-F238E27FC236}">
                <a16:creationId xmlns:a16="http://schemas.microsoft.com/office/drawing/2014/main" id="{791A247A-5BBB-1F93-D748-900D7500A102}"/>
              </a:ext>
            </a:extLst>
          </p:cNvPr>
          <p:cNvGrpSpPr/>
          <p:nvPr/>
        </p:nvGrpSpPr>
        <p:grpSpPr>
          <a:xfrm>
            <a:off x="3391579" y="2744898"/>
            <a:ext cx="306759" cy="351445"/>
            <a:chOff x="859262" y="3353920"/>
            <a:chExt cx="306759" cy="351445"/>
          </a:xfrm>
          <a:solidFill>
            <a:schemeClr val="accent3"/>
          </a:solidFill>
        </p:grpSpPr>
        <p:sp>
          <p:nvSpPr>
            <p:cNvPr id="71" name="Google Shape;11939;p76">
              <a:extLst>
                <a:ext uri="{FF2B5EF4-FFF2-40B4-BE49-F238E27FC236}">
                  <a16:creationId xmlns:a16="http://schemas.microsoft.com/office/drawing/2014/main" id="{26E22EAC-950B-BCA1-BC38-43922BFEED7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40;p76">
              <a:extLst>
                <a:ext uri="{FF2B5EF4-FFF2-40B4-BE49-F238E27FC236}">
                  <a16:creationId xmlns:a16="http://schemas.microsoft.com/office/drawing/2014/main" id="{E08743FF-22C4-10EC-EE7F-8CD78A4A2337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41;p76">
              <a:extLst>
                <a:ext uri="{FF2B5EF4-FFF2-40B4-BE49-F238E27FC236}">
                  <a16:creationId xmlns:a16="http://schemas.microsoft.com/office/drawing/2014/main" id="{E909AA81-1453-EE37-A211-1ADF825C3A14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42;p76">
              <a:extLst>
                <a:ext uri="{FF2B5EF4-FFF2-40B4-BE49-F238E27FC236}">
                  <a16:creationId xmlns:a16="http://schemas.microsoft.com/office/drawing/2014/main" id="{CF371B69-3E04-AE56-D010-0DC0F27B3A4C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43;p76">
              <a:extLst>
                <a:ext uri="{FF2B5EF4-FFF2-40B4-BE49-F238E27FC236}">
                  <a16:creationId xmlns:a16="http://schemas.microsoft.com/office/drawing/2014/main" id="{125D01D8-4DA5-81AD-3C44-705FDB72EDAC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96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945488-84CD-16DA-EEA3-84CDC4E2D70A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731" name="Google Shape;731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Sugestões</a:t>
            </a:r>
            <a:r>
              <a:rPr lang="en" dirty="0">
                <a:solidFill>
                  <a:schemeClr val="lt1"/>
                </a:solidFill>
              </a:rPr>
              <a:t> de </a:t>
            </a:r>
            <a:r>
              <a:rPr lang="en" dirty="0" err="1">
                <a:solidFill>
                  <a:schemeClr val="lt1"/>
                </a:solidFill>
              </a:rPr>
              <a:t>melhoria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32" name="Google Shape;732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"/>
          <p:cNvSpPr txBox="1">
            <a:spLocks noGrp="1"/>
          </p:cNvSpPr>
          <p:nvPr>
            <p:ph type="subTitle" idx="2"/>
          </p:nvPr>
        </p:nvSpPr>
        <p:spPr>
          <a:xfrm>
            <a:off x="4240075" y="3147161"/>
            <a:ext cx="3908843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O </a:t>
            </a:r>
            <a:r>
              <a:rPr lang="en" sz="1400" dirty="0" err="1">
                <a:solidFill>
                  <a:schemeClr val="dk1"/>
                </a:solidFill>
              </a:rPr>
              <a:t>grupo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deve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melhorar</a:t>
            </a:r>
            <a:r>
              <a:rPr lang="en" sz="1400" dirty="0">
                <a:solidFill>
                  <a:schemeClr val="dk1"/>
                </a:solidFill>
              </a:rPr>
              <a:t> a </a:t>
            </a:r>
            <a:r>
              <a:rPr lang="en" sz="1400" dirty="0" err="1">
                <a:solidFill>
                  <a:schemeClr val="dk1"/>
                </a:solidFill>
              </a:rPr>
              <a:t>sua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capacidade</a:t>
            </a:r>
            <a:r>
              <a:rPr lang="en" sz="1400" dirty="0">
                <a:solidFill>
                  <a:schemeClr val="dk1"/>
                </a:solidFill>
              </a:rPr>
              <a:t> de </a:t>
            </a:r>
            <a:r>
              <a:rPr lang="en" sz="1400" dirty="0" err="1">
                <a:solidFill>
                  <a:schemeClr val="dk1"/>
                </a:solidFill>
              </a:rPr>
              <a:t>comunicação</a:t>
            </a:r>
            <a:r>
              <a:rPr lang="en" sz="1400" dirty="0">
                <a:solidFill>
                  <a:schemeClr val="dk1"/>
                </a:solidFill>
              </a:rPr>
              <a:t> e </a:t>
            </a:r>
            <a:r>
              <a:rPr lang="en" sz="1400" dirty="0" err="1">
                <a:solidFill>
                  <a:schemeClr val="dk1"/>
                </a:solidFill>
              </a:rPr>
              <a:t>interação</a:t>
            </a:r>
            <a:r>
              <a:rPr lang="en" sz="1400" dirty="0">
                <a:solidFill>
                  <a:schemeClr val="dk1"/>
                </a:solidFill>
              </a:rPr>
              <a:t> entre </a:t>
            </a:r>
            <a:r>
              <a:rPr lang="en" sz="1400" dirty="0" err="1">
                <a:solidFill>
                  <a:schemeClr val="dk1"/>
                </a:solidFill>
              </a:rPr>
              <a:t>os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membros</a:t>
            </a:r>
            <a:r>
              <a:rPr lang="en" sz="1400" dirty="0">
                <a:solidFill>
                  <a:schemeClr val="dk1"/>
                </a:solidFill>
              </a:rPr>
              <a:t>.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ctrTitle" idx="3"/>
          </p:nvPr>
        </p:nvSpPr>
        <p:spPr>
          <a:xfrm>
            <a:off x="4240076" y="283844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Cooperação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subTitle" idx="1"/>
          </p:nvPr>
        </p:nvSpPr>
        <p:spPr>
          <a:xfrm>
            <a:off x="4240075" y="1791518"/>
            <a:ext cx="3846090" cy="803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A </a:t>
            </a:r>
            <a:r>
              <a:rPr lang="en" sz="1400" dirty="0" err="1">
                <a:solidFill>
                  <a:schemeClr val="dk1"/>
                </a:solidFill>
              </a:rPr>
              <a:t>equipa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deve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gerir</a:t>
            </a:r>
            <a:r>
              <a:rPr lang="en" sz="1400" dirty="0">
                <a:solidFill>
                  <a:schemeClr val="dk1"/>
                </a:solidFill>
              </a:rPr>
              <a:t> de forma </a:t>
            </a:r>
            <a:r>
              <a:rPr lang="en" sz="1400" dirty="0" err="1">
                <a:solidFill>
                  <a:schemeClr val="dk1"/>
                </a:solidFill>
              </a:rPr>
              <a:t>mais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coordenada</a:t>
            </a:r>
            <a:r>
              <a:rPr lang="en" sz="1400" dirty="0">
                <a:solidFill>
                  <a:schemeClr val="dk1"/>
                </a:solidFill>
              </a:rPr>
              <a:t> o </a:t>
            </a:r>
            <a:r>
              <a:rPr lang="en" sz="1400" dirty="0" err="1">
                <a:solidFill>
                  <a:schemeClr val="dk1"/>
                </a:solidFill>
              </a:rPr>
              <a:t>seu</a:t>
            </a:r>
            <a:r>
              <a:rPr lang="en" sz="1400" dirty="0">
                <a:solidFill>
                  <a:schemeClr val="dk1"/>
                </a:solidFill>
              </a:rPr>
              <a:t> tempo </a:t>
            </a:r>
            <a:r>
              <a:rPr lang="en" sz="1400" dirty="0" err="1">
                <a:solidFill>
                  <a:schemeClr val="dk1"/>
                </a:solidFill>
              </a:rPr>
              <a:t>disponível</a:t>
            </a:r>
            <a:r>
              <a:rPr lang="en" sz="1400" dirty="0">
                <a:solidFill>
                  <a:schemeClr val="dk1"/>
                </a:solidFill>
              </a:rPr>
              <a:t>, </a:t>
            </a:r>
            <a:r>
              <a:rPr lang="en" sz="1400" dirty="0" err="1">
                <a:solidFill>
                  <a:schemeClr val="dk1"/>
                </a:solidFill>
              </a:rPr>
              <a:t>mantendo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atulizado</a:t>
            </a:r>
            <a:r>
              <a:rPr lang="en" sz="1400" dirty="0">
                <a:solidFill>
                  <a:schemeClr val="dk1"/>
                </a:solidFill>
              </a:rPr>
              <a:t> sempre que </a:t>
            </a:r>
            <a:r>
              <a:rPr lang="en" sz="1400" dirty="0" err="1">
                <a:solidFill>
                  <a:schemeClr val="dk1"/>
                </a:solidFill>
              </a:rPr>
              <a:t>possível</a:t>
            </a:r>
            <a:r>
              <a:rPr lang="en" sz="1400" dirty="0">
                <a:solidFill>
                  <a:schemeClr val="dk1"/>
                </a:solidFill>
              </a:rPr>
              <a:t> o Jira.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35" name="Google Shape;535;p48"/>
          <p:cNvSpPr txBox="1">
            <a:spLocks noGrp="1"/>
          </p:cNvSpPr>
          <p:nvPr>
            <p:ph type="ctrTitle"/>
          </p:nvPr>
        </p:nvSpPr>
        <p:spPr>
          <a:xfrm>
            <a:off x="4240075" y="148964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Gestão</a:t>
            </a:r>
            <a:r>
              <a:rPr lang="en" dirty="0">
                <a:solidFill>
                  <a:schemeClr val="dk1"/>
                </a:solidFill>
              </a:rPr>
              <a:t> de tempo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36" name="Google Shape;536;p48"/>
          <p:cNvGrpSpPr/>
          <p:nvPr/>
        </p:nvGrpSpPr>
        <p:grpSpPr>
          <a:xfrm>
            <a:off x="3245329" y="2983576"/>
            <a:ext cx="375817" cy="327170"/>
            <a:chOff x="2679525" y="4080150"/>
            <a:chExt cx="221525" cy="192850"/>
          </a:xfrm>
          <a:solidFill>
            <a:schemeClr val="accent3"/>
          </a:solidFill>
        </p:grpSpPr>
        <p:sp>
          <p:nvSpPr>
            <p:cNvPr id="537" name="Google Shape;537;p48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47" name="Google Shape;9115;p72">
            <a:extLst>
              <a:ext uri="{FF2B5EF4-FFF2-40B4-BE49-F238E27FC236}">
                <a16:creationId xmlns:a16="http://schemas.microsoft.com/office/drawing/2014/main" id="{F630956E-4829-C90D-94A7-F1F345F178A2}"/>
              </a:ext>
            </a:extLst>
          </p:cNvPr>
          <p:cNvGrpSpPr/>
          <p:nvPr/>
        </p:nvGrpSpPr>
        <p:grpSpPr>
          <a:xfrm>
            <a:off x="3270653" y="1561854"/>
            <a:ext cx="315327" cy="314978"/>
            <a:chOff x="5823294" y="2309751"/>
            <a:chExt cx="315327" cy="314978"/>
          </a:xfrm>
          <a:solidFill>
            <a:schemeClr val="accent2"/>
          </a:solidFill>
        </p:grpSpPr>
        <p:sp>
          <p:nvSpPr>
            <p:cNvPr id="48" name="Google Shape;9116;p72">
              <a:extLst>
                <a:ext uri="{FF2B5EF4-FFF2-40B4-BE49-F238E27FC236}">
                  <a16:creationId xmlns:a16="http://schemas.microsoft.com/office/drawing/2014/main" id="{F5D5EE36-EFAF-09E6-A6D8-B4ABC29943BC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17;p72">
              <a:extLst>
                <a:ext uri="{FF2B5EF4-FFF2-40B4-BE49-F238E27FC236}">
                  <a16:creationId xmlns:a16="http://schemas.microsoft.com/office/drawing/2014/main" id="{0B583594-76A0-7A89-0051-173EEF83AB75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18;p72">
              <a:extLst>
                <a:ext uri="{FF2B5EF4-FFF2-40B4-BE49-F238E27FC236}">
                  <a16:creationId xmlns:a16="http://schemas.microsoft.com/office/drawing/2014/main" id="{63957EE0-6494-61FA-6AAA-69735395D10F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9;p72">
              <a:extLst>
                <a:ext uri="{FF2B5EF4-FFF2-40B4-BE49-F238E27FC236}">
                  <a16:creationId xmlns:a16="http://schemas.microsoft.com/office/drawing/2014/main" id="{86949F6F-030D-7027-9204-2F78F31CECEC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0;p72">
              <a:extLst>
                <a:ext uri="{FF2B5EF4-FFF2-40B4-BE49-F238E27FC236}">
                  <a16:creationId xmlns:a16="http://schemas.microsoft.com/office/drawing/2014/main" id="{32D0BF9C-C646-0B37-9390-050D55C3ABEA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21;p72">
              <a:extLst>
                <a:ext uri="{FF2B5EF4-FFF2-40B4-BE49-F238E27FC236}">
                  <a16:creationId xmlns:a16="http://schemas.microsoft.com/office/drawing/2014/main" id="{06711EB9-42E0-DD7A-36B1-81FD4BF22BC5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22;p72">
              <a:extLst>
                <a:ext uri="{FF2B5EF4-FFF2-40B4-BE49-F238E27FC236}">
                  <a16:creationId xmlns:a16="http://schemas.microsoft.com/office/drawing/2014/main" id="{8C19FF0B-C346-2C33-6BBF-AA7700ADAE70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23;p72">
              <a:extLst>
                <a:ext uri="{FF2B5EF4-FFF2-40B4-BE49-F238E27FC236}">
                  <a16:creationId xmlns:a16="http://schemas.microsoft.com/office/drawing/2014/main" id="{0967A491-E388-D1DD-5A00-BC58388440F7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24;p72">
              <a:extLst>
                <a:ext uri="{FF2B5EF4-FFF2-40B4-BE49-F238E27FC236}">
                  <a16:creationId xmlns:a16="http://schemas.microsoft.com/office/drawing/2014/main" id="{821C56A4-D480-7AA8-DA22-27885CD9C53B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25;p72">
              <a:extLst>
                <a:ext uri="{FF2B5EF4-FFF2-40B4-BE49-F238E27FC236}">
                  <a16:creationId xmlns:a16="http://schemas.microsoft.com/office/drawing/2014/main" id="{F355D97E-7BE8-B21C-9E16-31447313823E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6;p72">
              <a:extLst>
                <a:ext uri="{FF2B5EF4-FFF2-40B4-BE49-F238E27FC236}">
                  <a16:creationId xmlns:a16="http://schemas.microsoft.com/office/drawing/2014/main" id="{CC1D7EDE-A6E6-2553-772E-C128EEAC9859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27;p72">
              <a:extLst>
                <a:ext uri="{FF2B5EF4-FFF2-40B4-BE49-F238E27FC236}">
                  <a16:creationId xmlns:a16="http://schemas.microsoft.com/office/drawing/2014/main" id="{68E8D305-673A-B32E-B9B4-7D8B99F2F105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128;p72">
              <a:extLst>
                <a:ext uri="{FF2B5EF4-FFF2-40B4-BE49-F238E27FC236}">
                  <a16:creationId xmlns:a16="http://schemas.microsoft.com/office/drawing/2014/main" id="{A30048FA-280F-860D-2550-401C3F77217F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129;p72">
              <a:extLst>
                <a:ext uri="{FF2B5EF4-FFF2-40B4-BE49-F238E27FC236}">
                  <a16:creationId xmlns:a16="http://schemas.microsoft.com/office/drawing/2014/main" id="{F426F845-1F75-E8CC-B500-BF9EDAAC5F35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30;p72">
              <a:extLst>
                <a:ext uri="{FF2B5EF4-FFF2-40B4-BE49-F238E27FC236}">
                  <a16:creationId xmlns:a16="http://schemas.microsoft.com/office/drawing/2014/main" id="{E9DB820A-0864-6398-50F4-93AA89DB2A87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131;p72">
              <a:extLst>
                <a:ext uri="{FF2B5EF4-FFF2-40B4-BE49-F238E27FC236}">
                  <a16:creationId xmlns:a16="http://schemas.microsoft.com/office/drawing/2014/main" id="{6D050B33-17CE-7716-2E63-B26207D272F8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132;p72">
              <a:extLst>
                <a:ext uri="{FF2B5EF4-FFF2-40B4-BE49-F238E27FC236}">
                  <a16:creationId xmlns:a16="http://schemas.microsoft.com/office/drawing/2014/main" id="{9D8030D4-F07C-5A0F-D38B-002EA9659A09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76;p31">
            <a:extLst>
              <a:ext uri="{FF2B5EF4-FFF2-40B4-BE49-F238E27FC236}">
                <a16:creationId xmlns:a16="http://schemas.microsoft.com/office/drawing/2014/main" id="{5AF969BE-D838-EF85-2694-1FEC3CFD04AB}"/>
              </a:ext>
            </a:extLst>
          </p:cNvPr>
          <p:cNvSpPr/>
          <p:nvPr/>
        </p:nvSpPr>
        <p:spPr>
          <a:xfrm flipH="1">
            <a:off x="0" y="-12608"/>
            <a:ext cx="2226482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675;p54">
            <a:extLst>
              <a:ext uri="{FF2B5EF4-FFF2-40B4-BE49-F238E27FC236}">
                <a16:creationId xmlns:a16="http://schemas.microsoft.com/office/drawing/2014/main" id="{5E5D3B74-8157-5D5D-3AB1-25575F9DB054}"/>
              </a:ext>
            </a:extLst>
          </p:cNvPr>
          <p:cNvSpPr txBox="1">
            <a:spLocks/>
          </p:cNvSpPr>
          <p:nvPr/>
        </p:nvSpPr>
        <p:spPr>
          <a:xfrm>
            <a:off x="283006" y="385768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" sz="1800" dirty="0" err="1">
                <a:solidFill>
                  <a:schemeClr val="bg1"/>
                </a:solidFill>
              </a:rPr>
              <a:t>Sugestões</a:t>
            </a:r>
            <a:r>
              <a:rPr lang="en" sz="1800" dirty="0">
                <a:solidFill>
                  <a:schemeClr val="bg1"/>
                </a:solidFill>
              </a:rPr>
              <a:t> de </a:t>
            </a:r>
            <a:r>
              <a:rPr lang="en" sz="1800" dirty="0" err="1">
                <a:solidFill>
                  <a:schemeClr val="bg1"/>
                </a:solidFill>
              </a:rPr>
              <a:t>Melhoria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28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C6DEB80-8F9B-2DF8-27A0-16DFBCB7E1F8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781" name="Google Shape;781;p58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>
                <a:solidFill>
                  <a:schemeClr val="lt1"/>
                </a:solidFill>
              </a:rPr>
              <a:t>LEI21_22_S4_2DK_03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indent="0">
              <a:buSzPts val="1100"/>
            </a:pPr>
            <a:r>
              <a:rPr lang="pt-PT" dirty="0">
                <a:solidFill>
                  <a:schemeClr val="lt1"/>
                </a:solidFill>
              </a:rPr>
              <a:t>Hugo Carvalho - 1210813</a:t>
            </a:r>
            <a:endParaRPr dirty="0">
              <a:solidFill>
                <a:schemeClr val="lt1"/>
              </a:solidFill>
            </a:endParaRPr>
          </a:p>
          <a:p>
            <a:pPr marL="0" indent="0">
              <a:buSzPts val="1100"/>
            </a:pPr>
            <a:r>
              <a:rPr lang="pt-PT" dirty="0">
                <a:solidFill>
                  <a:schemeClr val="lt1"/>
                </a:solidFill>
              </a:rPr>
              <a:t>Rui Gonçalves - 1191831</a:t>
            </a:r>
            <a:endParaRPr dirty="0">
              <a:solidFill>
                <a:schemeClr val="lt1"/>
              </a:solidFill>
            </a:endParaRPr>
          </a:p>
          <a:p>
            <a:pPr marL="0" indent="0"/>
            <a:r>
              <a:rPr lang="en" dirty="0">
                <a:solidFill>
                  <a:schemeClr val="lt1"/>
                </a:solidFill>
              </a:rPr>
              <a:t>Rui </a:t>
            </a:r>
            <a:r>
              <a:rPr lang="en" dirty="0" err="1">
                <a:solidFill>
                  <a:schemeClr val="lt1"/>
                </a:solidFill>
              </a:rPr>
              <a:t>Mendonça</a:t>
            </a:r>
            <a:r>
              <a:rPr lang="en" dirty="0">
                <a:solidFill>
                  <a:schemeClr val="lt1"/>
                </a:solidFill>
              </a:rPr>
              <a:t> – 1191043</a:t>
            </a:r>
          </a:p>
          <a:p>
            <a:pPr marL="0" indent="0"/>
            <a:r>
              <a:rPr lang="en" dirty="0">
                <a:solidFill>
                  <a:schemeClr val="lt1"/>
                </a:solidFill>
              </a:rPr>
              <a:t>Tiago Pinto - 1200626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84" name="Google Shape;784;p58"/>
          <p:cNvSpPr txBox="1">
            <a:spLocks noGrp="1"/>
          </p:cNvSpPr>
          <p:nvPr>
            <p:ph type="title"/>
          </p:nvPr>
        </p:nvSpPr>
        <p:spPr>
          <a:xfrm>
            <a:off x="148679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Obrigado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9D8F7A3B-31C1-7D56-06AD-FEDF7A7B8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49" y="361950"/>
            <a:ext cx="2140849" cy="635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"/>
          </p:nvPr>
        </p:nvSpPr>
        <p:spPr>
          <a:xfrm>
            <a:off x="806824" y="2185251"/>
            <a:ext cx="3368033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Desenvolvimento de um software que tem como objetivo a gestão de pedidos e venda de produtos</a:t>
            </a:r>
            <a:endParaRPr sz="1400"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Missão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Empresa</a:t>
            </a:r>
            <a:endParaRPr sz="2800" dirty="0"/>
          </a:p>
        </p:txBody>
      </p:sp>
      <p:sp>
        <p:nvSpPr>
          <p:cNvPr id="187" name="Google Shape;187;p32"/>
          <p:cNvSpPr txBox="1">
            <a:spLocks noGrp="1"/>
          </p:cNvSpPr>
          <p:nvPr>
            <p:ph type="subTitle" idx="1"/>
          </p:nvPr>
        </p:nvSpPr>
        <p:spPr>
          <a:xfrm>
            <a:off x="3693459" y="2314225"/>
            <a:ext cx="4044691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latin typeface="Open Sans Light"/>
                <a:ea typeface="Open Sans Light"/>
                <a:cs typeface="Open Sans Light"/>
                <a:sym typeface="Open Sans Light"/>
              </a:rPr>
              <a:t>Somos uma empresa IT especializada no desenvolvimento de sistemas/aplicações qu</a:t>
            </a:r>
            <a:r>
              <a:rPr lang="pt-PT" sz="1400" dirty="0"/>
              <a:t>e permite explorar os avanços tecnológicos mais recentes</a:t>
            </a:r>
            <a:endParaRPr sz="1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1BAB4E59-BD19-ACCC-DEB5-19C7D3ABB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23" y="1417928"/>
            <a:ext cx="1112403" cy="1153822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41C3E-A8CC-2814-1516-53DFE1E59C9B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Resultados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 err="1">
                <a:solidFill>
                  <a:schemeClr val="lt1"/>
                </a:solidFill>
              </a:rPr>
              <a:t>atingidos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ctrTitle"/>
          </p:nvPr>
        </p:nvSpPr>
        <p:spPr>
          <a:xfrm>
            <a:off x="360000" y="470625"/>
            <a:ext cx="1861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Visão</a:t>
            </a:r>
            <a:r>
              <a:rPr lang="en" dirty="0"/>
              <a:t> global dos Sprints</a:t>
            </a:r>
            <a:endParaRPr dirty="0"/>
          </a:p>
        </p:txBody>
      </p:sp>
      <p:sp>
        <p:nvSpPr>
          <p:cNvPr id="201" name="Google Shape;201;p34"/>
          <p:cNvSpPr/>
          <p:nvPr/>
        </p:nvSpPr>
        <p:spPr>
          <a:xfrm flipH="1">
            <a:off x="2828999" y="100"/>
            <a:ext cx="6315000" cy="42984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203;p34"/>
          <p:cNvCxnSpPr/>
          <p:nvPr/>
        </p:nvCxnSpPr>
        <p:spPr>
          <a:xfrm>
            <a:off x="824725" y="4297050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4"/>
          <p:cNvSpPr txBox="1">
            <a:spLocks noGrp="1"/>
          </p:cNvSpPr>
          <p:nvPr>
            <p:ph type="subTitle" idx="1"/>
          </p:nvPr>
        </p:nvSpPr>
        <p:spPr>
          <a:xfrm>
            <a:off x="533327" y="2908474"/>
            <a:ext cx="2130113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</a:rPr>
              <a:t>Os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resultados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foram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completamente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atingidos</a:t>
            </a:r>
            <a:r>
              <a:rPr lang="en" sz="1200" dirty="0">
                <a:solidFill>
                  <a:schemeClr val="dk1"/>
                </a:solidFill>
              </a:rPr>
              <a:t> no </a:t>
            </a:r>
            <a:r>
              <a:rPr lang="en-GB" sz="1200" dirty="0" err="1">
                <a:solidFill>
                  <a:schemeClr val="dk1"/>
                </a:solidFill>
              </a:rPr>
              <a:t>ú</a:t>
            </a:r>
            <a:r>
              <a:rPr lang="en" sz="1200" dirty="0" err="1">
                <a:solidFill>
                  <a:schemeClr val="dk1"/>
                </a:solidFill>
              </a:rPr>
              <a:t>ltimo</a:t>
            </a:r>
            <a:r>
              <a:rPr lang="en" sz="1200" dirty="0">
                <a:solidFill>
                  <a:schemeClr val="dk1"/>
                </a:solidFill>
              </a:rPr>
              <a:t> Sprint </a:t>
            </a:r>
            <a:r>
              <a:rPr lang="en" sz="1200" dirty="0" err="1">
                <a:solidFill>
                  <a:schemeClr val="dk1"/>
                </a:solidFill>
              </a:rPr>
              <a:t>tendo</a:t>
            </a:r>
            <a:r>
              <a:rPr lang="en" sz="1200" dirty="0">
                <a:solidFill>
                  <a:schemeClr val="dk1"/>
                </a:solidFill>
              </a:rPr>
              <a:t> a </a:t>
            </a:r>
            <a:r>
              <a:rPr lang="en" sz="1200" dirty="0" err="1">
                <a:solidFill>
                  <a:schemeClr val="dk1"/>
                </a:solidFill>
              </a:rPr>
              <a:t>entrega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sido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feita</a:t>
            </a:r>
            <a:r>
              <a:rPr lang="en" sz="1200" dirty="0">
                <a:solidFill>
                  <a:schemeClr val="dk1"/>
                </a:solidFill>
              </a:rPr>
              <a:t> com </a:t>
            </a:r>
            <a:r>
              <a:rPr lang="en" sz="1200" dirty="0" err="1">
                <a:solidFill>
                  <a:schemeClr val="dk1"/>
                </a:solidFill>
              </a:rPr>
              <a:t>quase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todos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os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requisit</a:t>
            </a:r>
            <a:r>
              <a:rPr lang="en-GB" sz="1200" dirty="0">
                <a:solidFill>
                  <a:schemeClr val="dk1"/>
                </a:solidFill>
              </a:rPr>
              <a:t>o</a:t>
            </a:r>
            <a:r>
              <a:rPr lang="en" sz="1200" dirty="0">
                <a:solidFill>
                  <a:schemeClr val="dk1"/>
                </a:solidFill>
              </a:rPr>
              <a:t>s que o </a:t>
            </a:r>
            <a:r>
              <a:rPr lang="en" sz="1200" dirty="0" err="1">
                <a:solidFill>
                  <a:schemeClr val="dk1"/>
                </a:solidFill>
              </a:rPr>
              <a:t>cliente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propôs</a:t>
            </a:r>
            <a:r>
              <a:rPr lang="en" dirty="0">
                <a:solidFill>
                  <a:schemeClr val="dk1"/>
                </a:solidFill>
              </a:rPr>
              <a:t>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E3BA63-8BA8-9BD9-D67A-4092490CE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0683543"/>
              </p:ext>
            </p:extLst>
          </p:nvPr>
        </p:nvGraphicFramePr>
        <p:xfrm>
          <a:off x="3451567" y="577126"/>
          <a:ext cx="5069864" cy="3144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402753-659C-87D0-4161-C180E7435B79}"/>
              </a:ext>
            </a:extLst>
          </p:cNvPr>
          <p:cNvSpPr txBox="1"/>
          <p:nvPr/>
        </p:nvSpPr>
        <p:spPr>
          <a:xfrm rot="16200000">
            <a:off x="2771096" y="1820169"/>
            <a:ext cx="1195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</a:t>
            </a:r>
            <a:r>
              <a:rPr lang="pt-PT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Stories</a:t>
            </a:r>
            <a:endParaRPr lang="pt-PT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763F0D-1E19-AD5B-8747-48DFAB6F2BAE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256" name="Google Shape;256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>
                <a:solidFill>
                  <a:schemeClr val="lt1"/>
                </a:solidFill>
              </a:rPr>
              <a:t>Análise</a:t>
            </a:r>
            <a:r>
              <a:rPr lang="en-GB" dirty="0">
                <a:solidFill>
                  <a:schemeClr val="lt1"/>
                </a:solidFill>
              </a:rPr>
              <a:t> dos </a:t>
            </a:r>
            <a:r>
              <a:rPr lang="en-GB" dirty="0" err="1">
                <a:solidFill>
                  <a:schemeClr val="lt1"/>
                </a:solidFill>
              </a:rPr>
              <a:t>resultados</a:t>
            </a:r>
            <a:r>
              <a:rPr lang="en-GB" dirty="0">
                <a:solidFill>
                  <a:schemeClr val="lt1"/>
                </a:solidFill>
              </a:rPr>
              <a:t> e do </a:t>
            </a:r>
            <a:r>
              <a:rPr lang="en-GB" dirty="0" err="1">
                <a:solidFill>
                  <a:schemeClr val="lt1"/>
                </a:solidFill>
              </a:rPr>
              <a:t>trabalho</a:t>
            </a:r>
            <a:r>
              <a:rPr lang="en-GB" dirty="0">
                <a:solidFill>
                  <a:schemeClr val="lt1"/>
                </a:solidFill>
              </a:rPr>
              <a:t> de </a:t>
            </a:r>
            <a:r>
              <a:rPr lang="en-GB" dirty="0" err="1">
                <a:solidFill>
                  <a:schemeClr val="lt1"/>
                </a:solidFill>
              </a:rPr>
              <a:t>equipa</a:t>
            </a:r>
            <a:r>
              <a:rPr lang="en-GB" dirty="0">
                <a:solidFill>
                  <a:schemeClr val="lt1"/>
                </a:solidFill>
              </a:rPr>
              <a:t> (SWOT)</a:t>
            </a:r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1929650" y="1163175"/>
            <a:ext cx="7422900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1"/>
          <p:cNvSpPr txBox="1"/>
          <p:nvPr/>
        </p:nvSpPr>
        <p:spPr>
          <a:xfrm>
            <a:off x="5242751" y="1231550"/>
            <a:ext cx="3205975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Strengths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Determinação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organização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empenho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software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qualidade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padrões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engenharia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aplicados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5242751" y="2107936"/>
            <a:ext cx="3205974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Weaknesses</a:t>
            </a:r>
            <a:endParaRPr sz="1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Falta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comunicação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gestão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tempo 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atualização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trabalho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realizar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concluído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perante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equipa</a:t>
            </a:r>
            <a:b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5242751" y="2984322"/>
            <a:ext cx="3205974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Opportunities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Aproveitar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totalidade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do tempo,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vontade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melhorar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constante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aprendizagem</a:t>
            </a:r>
            <a:endParaRPr lang="en-GB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2" name="Google Shape;342;p4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83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Análise</a:t>
            </a:r>
            <a:r>
              <a:rPr lang="en" dirty="0"/>
              <a:t> SWOT</a:t>
            </a:r>
            <a:endParaRPr dirty="0"/>
          </a:p>
        </p:txBody>
      </p:sp>
      <p:sp>
        <p:nvSpPr>
          <p:cNvPr id="344" name="Google Shape;344;p41"/>
          <p:cNvSpPr/>
          <p:nvPr/>
        </p:nvSpPr>
        <p:spPr>
          <a:xfrm>
            <a:off x="1028400" y="2611600"/>
            <a:ext cx="1567800" cy="15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1"/>
          <p:cNvSpPr txBox="1"/>
          <p:nvPr/>
        </p:nvSpPr>
        <p:spPr>
          <a:xfrm>
            <a:off x="15023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</a:t>
            </a:r>
            <a:endParaRPr sz="30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5242750" y="3695193"/>
            <a:ext cx="3205973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Threats</a:t>
            </a:r>
            <a:endParaRPr lang="en-GB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Informação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contraditória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por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parte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cada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docente</a:t>
            </a:r>
            <a:endParaRPr lang="en-GB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346;p41">
            <a:extLst>
              <a:ext uri="{FF2B5EF4-FFF2-40B4-BE49-F238E27FC236}">
                <a16:creationId xmlns:a16="http://schemas.microsoft.com/office/drawing/2014/main" id="{1CA33767-B448-A533-9F32-30B67B14AF11}"/>
              </a:ext>
            </a:extLst>
          </p:cNvPr>
          <p:cNvSpPr/>
          <p:nvPr/>
        </p:nvSpPr>
        <p:spPr>
          <a:xfrm>
            <a:off x="842100" y="882200"/>
            <a:ext cx="1747800" cy="163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1"/>
          <p:cNvSpPr txBox="1"/>
          <p:nvPr/>
        </p:nvSpPr>
        <p:spPr>
          <a:xfrm>
            <a:off x="1502350" y="1662350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</a:t>
            </a:r>
            <a:endParaRPr sz="30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Google Shape;346;p41">
            <a:extLst>
              <a:ext uri="{FF2B5EF4-FFF2-40B4-BE49-F238E27FC236}">
                <a16:creationId xmlns:a16="http://schemas.microsoft.com/office/drawing/2014/main" id="{1796E6EC-E83F-A16E-AA06-2DF8A845CF58}"/>
              </a:ext>
            </a:extLst>
          </p:cNvPr>
          <p:cNvSpPr/>
          <p:nvPr/>
        </p:nvSpPr>
        <p:spPr>
          <a:xfrm>
            <a:off x="2712300" y="2611812"/>
            <a:ext cx="1747800" cy="163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27299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</a:t>
            </a:r>
            <a:endParaRPr sz="30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Google Shape;344;p41">
            <a:extLst>
              <a:ext uri="{FF2B5EF4-FFF2-40B4-BE49-F238E27FC236}">
                <a16:creationId xmlns:a16="http://schemas.microsoft.com/office/drawing/2014/main" id="{D873E4C0-1A37-9C1C-E873-8DE9DC7F884A}"/>
              </a:ext>
            </a:extLst>
          </p:cNvPr>
          <p:cNvSpPr/>
          <p:nvPr/>
        </p:nvSpPr>
        <p:spPr>
          <a:xfrm>
            <a:off x="2708400" y="952400"/>
            <a:ext cx="1567800" cy="15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1"/>
          <p:cNvSpPr txBox="1"/>
          <p:nvPr/>
        </p:nvSpPr>
        <p:spPr>
          <a:xfrm>
            <a:off x="2729950" y="1662350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</a:t>
            </a:r>
            <a:endParaRPr sz="30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76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Análise da Equipa – Self </a:t>
            </a:r>
            <a:r>
              <a:rPr lang="pt-PT" dirty="0" err="1"/>
              <a:t>Assessment</a:t>
            </a:r>
            <a:endParaRPr dirty="0"/>
          </a:p>
        </p:txBody>
      </p:sp>
      <p:sp>
        <p:nvSpPr>
          <p:cNvPr id="357" name="Google Shape;357;p42"/>
          <p:cNvSpPr/>
          <p:nvPr/>
        </p:nvSpPr>
        <p:spPr>
          <a:xfrm rot="10800000">
            <a:off x="2760722" y="517126"/>
            <a:ext cx="8250000" cy="3906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2758969" y="1291642"/>
            <a:ext cx="5325972" cy="2434995"/>
          </a:xfrm>
          <a:custGeom>
            <a:avLst/>
            <a:gdLst/>
            <a:ahLst/>
            <a:cxnLst/>
            <a:rect l="l" t="t" r="r" b="b"/>
            <a:pathLst>
              <a:path w="220218" h="111633" extrusionOk="0">
                <a:moveTo>
                  <a:pt x="0" y="111633"/>
                </a:moveTo>
                <a:lnTo>
                  <a:pt x="0" y="0"/>
                </a:lnTo>
                <a:lnTo>
                  <a:pt x="220218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PT" dirty="0"/>
          </a:p>
        </p:txBody>
      </p:sp>
      <p:sp>
        <p:nvSpPr>
          <p:cNvPr id="359" name="Google Shape;359;p42"/>
          <p:cNvSpPr/>
          <p:nvPr/>
        </p:nvSpPr>
        <p:spPr>
          <a:xfrm>
            <a:off x="2758969" y="129164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4090374" y="129164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5421780" y="129164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6753186" y="129164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2"/>
          <p:cNvSpPr/>
          <p:nvPr/>
        </p:nvSpPr>
        <p:spPr>
          <a:xfrm>
            <a:off x="2758969" y="210325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4090374" y="210325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5421780" y="210325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6753186" y="210325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758969" y="291487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4090374" y="291487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5421780" y="291487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/>
          <p:nvPr/>
        </p:nvSpPr>
        <p:spPr>
          <a:xfrm>
            <a:off x="6753186" y="291487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2"/>
          <p:cNvSpPr txBox="1"/>
          <p:nvPr/>
        </p:nvSpPr>
        <p:spPr>
          <a:xfrm>
            <a:off x="2736471" y="9749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Início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4067871" y="9749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Fim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5399271" y="9749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n-GB" dirty="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Início</a:t>
            </a:r>
            <a:endParaRPr lang="en-GB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lvl="0" algn="ctr"/>
            <a:endParaRPr lang="en-GB"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6730696" y="9749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n-GB" dirty="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Fim</a:t>
            </a:r>
            <a:endParaRPr lang="en-GB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lvl="0" algn="ctr"/>
            <a:endParaRPr lang="en-GB"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1353046" y="1455787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1210813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1353046" y="2306172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1191831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1353046" y="3156544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1191043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2803146" y="145745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4067871" y="226528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6753196" y="1445517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5399271" y="306875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" name="Google Shape;357;p42">
            <a:extLst>
              <a:ext uri="{FF2B5EF4-FFF2-40B4-BE49-F238E27FC236}">
                <a16:creationId xmlns:a16="http://schemas.microsoft.com/office/drawing/2014/main" id="{43FFC170-C4ED-9210-8331-E46D2B176703}"/>
              </a:ext>
            </a:extLst>
          </p:cNvPr>
          <p:cNvSpPr/>
          <p:nvPr/>
        </p:nvSpPr>
        <p:spPr>
          <a:xfrm rot="10800000">
            <a:off x="2760662" y="905343"/>
            <a:ext cx="8250000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1;p42">
            <a:extLst>
              <a:ext uri="{FF2B5EF4-FFF2-40B4-BE49-F238E27FC236}">
                <a16:creationId xmlns:a16="http://schemas.microsoft.com/office/drawing/2014/main" id="{C0B5D1A5-851B-15FC-A27E-CBA0D00716D6}"/>
              </a:ext>
            </a:extLst>
          </p:cNvPr>
          <p:cNvSpPr txBox="1"/>
          <p:nvPr/>
        </p:nvSpPr>
        <p:spPr>
          <a:xfrm>
            <a:off x="3379659" y="59783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Liderança</a:t>
            </a:r>
            <a:endParaRPr dirty="0">
              <a:solidFill>
                <a:schemeClr val="bg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" name="Google Shape;371;p42">
            <a:extLst>
              <a:ext uri="{FF2B5EF4-FFF2-40B4-BE49-F238E27FC236}">
                <a16:creationId xmlns:a16="http://schemas.microsoft.com/office/drawing/2014/main" id="{08D2AC74-C7E2-59E5-3D9D-82D93C4EA612}"/>
              </a:ext>
            </a:extLst>
          </p:cNvPr>
          <p:cNvSpPr txBox="1"/>
          <p:nvPr/>
        </p:nvSpPr>
        <p:spPr>
          <a:xfrm>
            <a:off x="5889574" y="597835"/>
            <a:ext cx="176831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Trabalho</a:t>
            </a:r>
            <a:r>
              <a:rPr lang="en" dirty="0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de </a:t>
            </a:r>
            <a:r>
              <a:rPr lang="en" dirty="0" err="1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Equipa</a:t>
            </a:r>
            <a:endParaRPr dirty="0">
              <a:solidFill>
                <a:schemeClr val="bg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4" name="Google Shape;367;p42">
            <a:extLst>
              <a:ext uri="{FF2B5EF4-FFF2-40B4-BE49-F238E27FC236}">
                <a16:creationId xmlns:a16="http://schemas.microsoft.com/office/drawing/2014/main" id="{E80FFCB4-1F35-466B-D549-A581A3FC2CCB}"/>
              </a:ext>
            </a:extLst>
          </p:cNvPr>
          <p:cNvSpPr/>
          <p:nvPr/>
        </p:nvSpPr>
        <p:spPr>
          <a:xfrm>
            <a:off x="2758969" y="3726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68;p42">
            <a:extLst>
              <a:ext uri="{FF2B5EF4-FFF2-40B4-BE49-F238E27FC236}">
                <a16:creationId xmlns:a16="http://schemas.microsoft.com/office/drawing/2014/main" id="{DF726B47-6F75-4570-C460-ABD2BE01E00B}"/>
              </a:ext>
            </a:extLst>
          </p:cNvPr>
          <p:cNvSpPr/>
          <p:nvPr/>
        </p:nvSpPr>
        <p:spPr>
          <a:xfrm>
            <a:off x="4090374" y="3726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369;p42">
            <a:extLst>
              <a:ext uri="{FF2B5EF4-FFF2-40B4-BE49-F238E27FC236}">
                <a16:creationId xmlns:a16="http://schemas.microsoft.com/office/drawing/2014/main" id="{68C973A9-DE81-CAA7-DC9C-693D03CAD6AC}"/>
              </a:ext>
            </a:extLst>
          </p:cNvPr>
          <p:cNvSpPr/>
          <p:nvPr/>
        </p:nvSpPr>
        <p:spPr>
          <a:xfrm>
            <a:off x="5421780" y="3726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370;p42">
            <a:extLst>
              <a:ext uri="{FF2B5EF4-FFF2-40B4-BE49-F238E27FC236}">
                <a16:creationId xmlns:a16="http://schemas.microsoft.com/office/drawing/2014/main" id="{2E030248-072D-2AEF-CF3C-696859395776}"/>
              </a:ext>
            </a:extLst>
          </p:cNvPr>
          <p:cNvSpPr/>
          <p:nvPr/>
        </p:nvSpPr>
        <p:spPr>
          <a:xfrm>
            <a:off x="6753186" y="3726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77;p42">
            <a:extLst>
              <a:ext uri="{FF2B5EF4-FFF2-40B4-BE49-F238E27FC236}">
                <a16:creationId xmlns:a16="http://schemas.microsoft.com/office/drawing/2014/main" id="{633F9EDF-F1E5-99ED-DE60-E7F4792F433E}"/>
              </a:ext>
            </a:extLst>
          </p:cNvPr>
          <p:cNvSpPr txBox="1"/>
          <p:nvPr/>
        </p:nvSpPr>
        <p:spPr>
          <a:xfrm>
            <a:off x="1353046" y="3968119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1200626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9" name="Google Shape;381;p42">
            <a:extLst>
              <a:ext uri="{FF2B5EF4-FFF2-40B4-BE49-F238E27FC236}">
                <a16:creationId xmlns:a16="http://schemas.microsoft.com/office/drawing/2014/main" id="{EC8D27D9-1038-5802-EE6A-635083347C19}"/>
              </a:ext>
            </a:extLst>
          </p:cNvPr>
          <p:cNvSpPr txBox="1"/>
          <p:nvPr/>
        </p:nvSpPr>
        <p:spPr>
          <a:xfrm>
            <a:off x="5399271" y="388033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3" name="Google Shape;378;p42">
            <a:extLst>
              <a:ext uri="{FF2B5EF4-FFF2-40B4-BE49-F238E27FC236}">
                <a16:creationId xmlns:a16="http://schemas.microsoft.com/office/drawing/2014/main" id="{47A426B2-656C-842A-A805-E04B387DEEE6}"/>
              </a:ext>
            </a:extLst>
          </p:cNvPr>
          <p:cNvSpPr txBox="1"/>
          <p:nvPr/>
        </p:nvSpPr>
        <p:spPr>
          <a:xfrm>
            <a:off x="2758969" y="3724653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" name="Google Shape;378;p42">
            <a:extLst>
              <a:ext uri="{FF2B5EF4-FFF2-40B4-BE49-F238E27FC236}">
                <a16:creationId xmlns:a16="http://schemas.microsoft.com/office/drawing/2014/main" id="{AC78E58E-EDCA-D298-72D1-27A535088CEA}"/>
              </a:ext>
            </a:extLst>
          </p:cNvPr>
          <p:cNvSpPr txBox="1"/>
          <p:nvPr/>
        </p:nvSpPr>
        <p:spPr>
          <a:xfrm>
            <a:off x="4088331" y="3734593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" name="Google Shape;378;p42">
            <a:extLst>
              <a:ext uri="{FF2B5EF4-FFF2-40B4-BE49-F238E27FC236}">
                <a16:creationId xmlns:a16="http://schemas.microsoft.com/office/drawing/2014/main" id="{04030569-E8D9-62FC-951C-B404A9CC01E9}"/>
              </a:ext>
            </a:extLst>
          </p:cNvPr>
          <p:cNvSpPr txBox="1"/>
          <p:nvPr/>
        </p:nvSpPr>
        <p:spPr>
          <a:xfrm>
            <a:off x="6747280" y="3731368"/>
            <a:ext cx="1335268" cy="79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6" name="Google Shape;378;p42">
            <a:extLst>
              <a:ext uri="{FF2B5EF4-FFF2-40B4-BE49-F238E27FC236}">
                <a16:creationId xmlns:a16="http://schemas.microsoft.com/office/drawing/2014/main" id="{E972BD2F-7ABB-4C75-F576-1F46A1664E46}"/>
              </a:ext>
            </a:extLst>
          </p:cNvPr>
          <p:cNvSpPr txBox="1"/>
          <p:nvPr/>
        </p:nvSpPr>
        <p:spPr>
          <a:xfrm>
            <a:off x="2753060" y="2922976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7" name="Google Shape;378;p42">
            <a:extLst>
              <a:ext uri="{FF2B5EF4-FFF2-40B4-BE49-F238E27FC236}">
                <a16:creationId xmlns:a16="http://schemas.microsoft.com/office/drawing/2014/main" id="{861C5BDA-3C6E-7493-32AD-F89BEC105739}"/>
              </a:ext>
            </a:extLst>
          </p:cNvPr>
          <p:cNvSpPr txBox="1"/>
          <p:nvPr/>
        </p:nvSpPr>
        <p:spPr>
          <a:xfrm>
            <a:off x="4077353" y="2937958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" name="Google Shape;378;p42">
            <a:extLst>
              <a:ext uri="{FF2B5EF4-FFF2-40B4-BE49-F238E27FC236}">
                <a16:creationId xmlns:a16="http://schemas.microsoft.com/office/drawing/2014/main" id="{BAF570C4-73EE-9744-3A0B-FE6D15975431}"/>
              </a:ext>
            </a:extLst>
          </p:cNvPr>
          <p:cNvSpPr txBox="1"/>
          <p:nvPr/>
        </p:nvSpPr>
        <p:spPr>
          <a:xfrm>
            <a:off x="5414964" y="2126158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" name="Google Shape;378;p42">
            <a:extLst>
              <a:ext uri="{FF2B5EF4-FFF2-40B4-BE49-F238E27FC236}">
                <a16:creationId xmlns:a16="http://schemas.microsoft.com/office/drawing/2014/main" id="{D86FD39D-6EBA-C50E-80D5-737761C28969}"/>
              </a:ext>
            </a:extLst>
          </p:cNvPr>
          <p:cNvSpPr txBox="1"/>
          <p:nvPr/>
        </p:nvSpPr>
        <p:spPr>
          <a:xfrm>
            <a:off x="6726808" y="2112120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0" name="Google Shape;378;p42">
            <a:extLst>
              <a:ext uri="{FF2B5EF4-FFF2-40B4-BE49-F238E27FC236}">
                <a16:creationId xmlns:a16="http://schemas.microsoft.com/office/drawing/2014/main" id="{525BA96E-5326-C7AA-9C9A-E0202033DC42}"/>
              </a:ext>
            </a:extLst>
          </p:cNvPr>
          <p:cNvSpPr txBox="1"/>
          <p:nvPr/>
        </p:nvSpPr>
        <p:spPr>
          <a:xfrm>
            <a:off x="6726808" y="2899701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" name="Google Shape;378;p42">
            <a:extLst>
              <a:ext uri="{FF2B5EF4-FFF2-40B4-BE49-F238E27FC236}">
                <a16:creationId xmlns:a16="http://schemas.microsoft.com/office/drawing/2014/main" id="{8018DD83-D65A-71A7-DA0A-6CB8A63DDD3B}"/>
              </a:ext>
            </a:extLst>
          </p:cNvPr>
          <p:cNvSpPr txBox="1"/>
          <p:nvPr/>
        </p:nvSpPr>
        <p:spPr>
          <a:xfrm>
            <a:off x="4088328" y="1293787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" name="Google Shape;378;p42">
            <a:extLst>
              <a:ext uri="{FF2B5EF4-FFF2-40B4-BE49-F238E27FC236}">
                <a16:creationId xmlns:a16="http://schemas.microsoft.com/office/drawing/2014/main" id="{5F834F96-0293-5C17-41CB-9CD97C1E60BB}"/>
              </a:ext>
            </a:extLst>
          </p:cNvPr>
          <p:cNvSpPr txBox="1"/>
          <p:nvPr/>
        </p:nvSpPr>
        <p:spPr>
          <a:xfrm>
            <a:off x="5427315" y="1294730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" name="Google Shape;378;p42">
            <a:extLst>
              <a:ext uri="{FF2B5EF4-FFF2-40B4-BE49-F238E27FC236}">
                <a16:creationId xmlns:a16="http://schemas.microsoft.com/office/drawing/2014/main" id="{BAA02768-F98A-65A2-6655-C1A56BE2D803}"/>
              </a:ext>
            </a:extLst>
          </p:cNvPr>
          <p:cNvSpPr txBox="1"/>
          <p:nvPr/>
        </p:nvSpPr>
        <p:spPr>
          <a:xfrm>
            <a:off x="2757611" y="2112120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488</Words>
  <Application>Microsoft Macintosh PowerPoint</Application>
  <PresentationFormat>On-screen Show (16:9)</PresentationFormat>
  <Paragraphs>113</Paragraphs>
  <Slides>26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DM Sans</vt:lpstr>
      <vt:lpstr>DM Serif Display</vt:lpstr>
      <vt:lpstr>Calibri</vt:lpstr>
      <vt:lpstr>Open Sans</vt:lpstr>
      <vt:lpstr>Arial</vt:lpstr>
      <vt:lpstr>Open Sans Light</vt:lpstr>
      <vt:lpstr>Fira Sans Extra Condensed Medium</vt:lpstr>
      <vt:lpstr>Invesment Business Plan by Slidego</vt:lpstr>
      <vt:lpstr>Products Orders Management System - SPOMS</vt:lpstr>
      <vt:lpstr>Evidências da aplicação do processo de engenharia/desenvolvimento de software</vt:lpstr>
      <vt:lpstr>Missão</vt:lpstr>
      <vt:lpstr>Empresa</vt:lpstr>
      <vt:lpstr>Resultados atingidos</vt:lpstr>
      <vt:lpstr>Visão global dos Sprints</vt:lpstr>
      <vt:lpstr>Análise dos resultados e do trabalho de equipa (SWOT)</vt:lpstr>
      <vt:lpstr>Análise SWOT</vt:lpstr>
      <vt:lpstr>Análise da Equipa – Self Assessment</vt:lpstr>
      <vt:lpstr>Modelo Tuckman</vt:lpstr>
      <vt:lpstr>Liderança</vt:lpstr>
      <vt:lpstr>Evidências da aplicação do processo de engenharia/desenvolvimento de software</vt:lpstr>
      <vt:lpstr>Modelo de Domínio</vt:lpstr>
      <vt:lpstr>Warehouse</vt:lpstr>
      <vt:lpstr>Order</vt:lpstr>
      <vt:lpstr>Questionnaire</vt:lpstr>
      <vt:lpstr>Use Case Diagram</vt:lpstr>
      <vt:lpstr>Use Case Diagram</vt:lpstr>
      <vt:lpstr>Use Case Diagram</vt:lpstr>
      <vt:lpstr>Cenário de implementação da solução</vt:lpstr>
      <vt:lpstr>Demo – US2004 e US1006</vt:lpstr>
      <vt:lpstr>Qualidade do produto final</vt:lpstr>
      <vt:lpstr>Qualidade</vt:lpstr>
      <vt:lpstr>Sugestões de melhoria</vt:lpstr>
      <vt:lpstr>Cooperação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Products Orders Management System - SPOMS</dc:title>
  <cp:lastModifiedBy>Tiago Pinto (1200626)</cp:lastModifiedBy>
  <cp:revision>11</cp:revision>
  <dcterms:modified xsi:type="dcterms:W3CDTF">2022-06-20T12:29:03Z</dcterms:modified>
</cp:coreProperties>
</file>